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74" r:id="rId2"/>
    <p:sldId id="292" r:id="rId3"/>
    <p:sldId id="293" r:id="rId4"/>
    <p:sldId id="273" r:id="rId5"/>
    <p:sldId id="276" r:id="rId6"/>
    <p:sldId id="285" r:id="rId7"/>
    <p:sldId id="286" r:id="rId8"/>
    <p:sldId id="289" r:id="rId9"/>
    <p:sldId id="294" r:id="rId10"/>
    <p:sldId id="295" r:id="rId11"/>
    <p:sldId id="296" r:id="rId12"/>
    <p:sldId id="297" r:id="rId13"/>
    <p:sldId id="298" r:id="rId14"/>
    <p:sldId id="299" r:id="rId15"/>
    <p:sldId id="315" r:id="rId16"/>
    <p:sldId id="288" r:id="rId17"/>
    <p:sldId id="290" r:id="rId18"/>
    <p:sldId id="301" r:id="rId19"/>
    <p:sldId id="304" r:id="rId20"/>
    <p:sldId id="314" r:id="rId21"/>
    <p:sldId id="291" r:id="rId22"/>
    <p:sldId id="302" r:id="rId23"/>
    <p:sldId id="303" r:id="rId24"/>
    <p:sldId id="300" r:id="rId25"/>
    <p:sldId id="307" r:id="rId26"/>
    <p:sldId id="308" r:id="rId27"/>
    <p:sldId id="305" r:id="rId28"/>
    <p:sldId id="309" r:id="rId29"/>
    <p:sldId id="310" r:id="rId30"/>
    <p:sldId id="311" r:id="rId31"/>
    <p:sldId id="313" r:id="rId32"/>
    <p:sldId id="312" r:id="rId33"/>
    <p:sldId id="316" r:id="rId34"/>
    <p:sldId id="317" r:id="rId35"/>
    <p:sldId id="279" r:id="rId36"/>
    <p:sldId id="278" r:id="rId37"/>
    <p:sldId id="280" r:id="rId38"/>
    <p:sldId id="31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9C6B4"/>
    <a:srgbClr val="C63814"/>
    <a:srgbClr val="E26494"/>
    <a:srgbClr val="75D5C5"/>
    <a:srgbClr val="28B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8"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70DC1-F9B5-4939-A3E1-5091EEE50FE8}" type="doc">
      <dgm:prSet loTypeId="urn:microsoft.com/office/officeart/2005/8/layout/venn1" loCatId="relationship" qsTypeId="urn:microsoft.com/office/officeart/2005/8/quickstyle/simple1" qsCatId="simple" csTypeId="urn:microsoft.com/office/officeart/2005/8/colors/colorful1" csCatId="colorful" phldr="1"/>
      <dgm:spPr/>
    </dgm:pt>
    <dgm:pt modelId="{B62558DD-4CC7-4FF0-BFBF-65C26DE7C4F6}">
      <dgm:prSet phldrT="[Text]"/>
      <dgm:spPr/>
      <dgm:t>
        <a:bodyPr/>
        <a:lstStyle/>
        <a:p>
          <a:r>
            <a:rPr lang="de-DE" dirty="0" err="1">
              <a:latin typeface="Arial" panose="020B0604020202020204" pitchFamily="34" charset="0"/>
              <a:cs typeface="Arial" panose="020B0604020202020204" pitchFamily="34" charset="0"/>
            </a:rPr>
            <a:t>Economic</a:t>
          </a:r>
          <a:r>
            <a:rPr lang="de-DE" dirty="0">
              <a:latin typeface="Arial" panose="020B0604020202020204" pitchFamily="34" charset="0"/>
              <a:cs typeface="Arial" panose="020B0604020202020204" pitchFamily="34" charset="0"/>
            </a:rPr>
            <a:t> Development</a:t>
          </a:r>
          <a:endParaRPr lang="en-US" dirty="0">
            <a:latin typeface="Arial" panose="020B0604020202020204" pitchFamily="34" charset="0"/>
            <a:cs typeface="Arial" panose="020B0604020202020204" pitchFamily="34" charset="0"/>
          </a:endParaRPr>
        </a:p>
      </dgm:t>
    </dgm:pt>
    <dgm:pt modelId="{9FDBBAF4-433B-4BAF-9EF4-A59D871688B8}" type="parTrans" cxnId="{0210B8C4-FF1F-42C8-B723-A0CDB11FAA74}">
      <dgm:prSet/>
      <dgm:spPr/>
      <dgm:t>
        <a:bodyPr/>
        <a:lstStyle/>
        <a:p>
          <a:endParaRPr lang="en-US">
            <a:latin typeface="Arial" panose="020B0604020202020204" pitchFamily="34" charset="0"/>
            <a:cs typeface="Arial" panose="020B0604020202020204" pitchFamily="34" charset="0"/>
          </a:endParaRPr>
        </a:p>
      </dgm:t>
    </dgm:pt>
    <dgm:pt modelId="{A1939FDA-7B12-4DA0-8C4F-721D2F86F203}" type="sibTrans" cxnId="{0210B8C4-FF1F-42C8-B723-A0CDB11FAA74}">
      <dgm:prSet/>
      <dgm:spPr/>
      <dgm:t>
        <a:bodyPr/>
        <a:lstStyle/>
        <a:p>
          <a:endParaRPr lang="en-US">
            <a:latin typeface="Arial" panose="020B0604020202020204" pitchFamily="34" charset="0"/>
            <a:cs typeface="Arial" panose="020B0604020202020204" pitchFamily="34" charset="0"/>
          </a:endParaRPr>
        </a:p>
      </dgm:t>
    </dgm:pt>
    <dgm:pt modelId="{691F3C8C-9792-45E8-8894-3EE4A1AFB526}">
      <dgm:prSet phldrT="[Text]"/>
      <dgm:spPr/>
      <dgm:t>
        <a:bodyPr/>
        <a:lstStyle/>
        <a:p>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Protection</a:t>
          </a:r>
          <a:r>
            <a:rPr lang="de-DE" dirty="0">
              <a:latin typeface="Arial" panose="020B0604020202020204" pitchFamily="34" charset="0"/>
              <a:cs typeface="Arial" panose="020B0604020202020204" pitchFamily="34" charset="0"/>
            </a:rPr>
            <a:t> and Enhancement</a:t>
          </a:r>
          <a:endParaRPr lang="en-US" dirty="0">
            <a:latin typeface="Arial" panose="020B0604020202020204" pitchFamily="34" charset="0"/>
            <a:cs typeface="Arial" panose="020B0604020202020204" pitchFamily="34" charset="0"/>
          </a:endParaRPr>
        </a:p>
      </dgm:t>
    </dgm:pt>
    <dgm:pt modelId="{EBE74500-34F0-483D-9615-AAAEF9A0743F}" type="parTrans" cxnId="{FA9EE30A-2A64-4BAB-9EF5-8D25D183B5EB}">
      <dgm:prSet/>
      <dgm:spPr/>
      <dgm:t>
        <a:bodyPr/>
        <a:lstStyle/>
        <a:p>
          <a:endParaRPr lang="en-US">
            <a:latin typeface="Arial" panose="020B0604020202020204" pitchFamily="34" charset="0"/>
            <a:cs typeface="Arial" panose="020B0604020202020204" pitchFamily="34" charset="0"/>
          </a:endParaRPr>
        </a:p>
      </dgm:t>
    </dgm:pt>
    <dgm:pt modelId="{EFCAC7B6-02C5-4EDC-9A85-B10A5892EBFF}" type="sibTrans" cxnId="{FA9EE30A-2A64-4BAB-9EF5-8D25D183B5EB}">
      <dgm:prSet/>
      <dgm:spPr/>
      <dgm:t>
        <a:bodyPr/>
        <a:lstStyle/>
        <a:p>
          <a:endParaRPr lang="en-US">
            <a:latin typeface="Arial" panose="020B0604020202020204" pitchFamily="34" charset="0"/>
            <a:cs typeface="Arial" panose="020B0604020202020204" pitchFamily="34" charset="0"/>
          </a:endParaRPr>
        </a:p>
      </dgm:t>
    </dgm:pt>
    <dgm:pt modelId="{8E3B210D-9405-405F-81C8-36AAB56D2855}">
      <dgm:prSet phldrT="[Text]"/>
      <dgm:spPr/>
      <dgm:t>
        <a:bodyPr/>
        <a:lstStyle/>
        <a:p>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Well-</a:t>
          </a:r>
          <a:r>
            <a:rPr lang="de-DE" dirty="0" err="1">
              <a:latin typeface="Arial" panose="020B0604020202020204" pitchFamily="34" charset="0"/>
              <a:cs typeface="Arial" panose="020B0604020202020204" pitchFamily="34" charset="0"/>
            </a:rPr>
            <a:t>being</a:t>
          </a:r>
          <a:endParaRPr lang="en-US" dirty="0">
            <a:latin typeface="Arial" panose="020B0604020202020204" pitchFamily="34" charset="0"/>
            <a:cs typeface="Arial" panose="020B0604020202020204" pitchFamily="34" charset="0"/>
          </a:endParaRPr>
        </a:p>
      </dgm:t>
    </dgm:pt>
    <dgm:pt modelId="{826C17D3-BBA7-4510-AD90-F0D79C179F2A}" type="parTrans" cxnId="{9985F2FE-16A7-4FBB-ABEB-FDC182D25623}">
      <dgm:prSet/>
      <dgm:spPr/>
      <dgm:t>
        <a:bodyPr/>
        <a:lstStyle/>
        <a:p>
          <a:endParaRPr lang="en-US">
            <a:latin typeface="Arial" panose="020B0604020202020204" pitchFamily="34" charset="0"/>
            <a:cs typeface="Arial" panose="020B0604020202020204" pitchFamily="34" charset="0"/>
          </a:endParaRPr>
        </a:p>
      </dgm:t>
    </dgm:pt>
    <dgm:pt modelId="{DFEAD86A-BB33-4B77-B493-1BB622834E9E}" type="sibTrans" cxnId="{9985F2FE-16A7-4FBB-ABEB-FDC182D25623}">
      <dgm:prSet/>
      <dgm:spPr/>
      <dgm:t>
        <a:bodyPr/>
        <a:lstStyle/>
        <a:p>
          <a:endParaRPr lang="en-US">
            <a:latin typeface="Arial" panose="020B0604020202020204" pitchFamily="34" charset="0"/>
            <a:cs typeface="Arial" panose="020B0604020202020204" pitchFamily="34" charset="0"/>
          </a:endParaRPr>
        </a:p>
      </dgm:t>
    </dgm:pt>
    <dgm:pt modelId="{8A94D825-FB6B-4421-9B1E-03410999E563}" type="pres">
      <dgm:prSet presAssocID="{84E70DC1-F9B5-4939-A3E1-5091EEE50FE8}" presName="compositeShape" presStyleCnt="0">
        <dgm:presLayoutVars>
          <dgm:chMax val="7"/>
          <dgm:dir/>
          <dgm:resizeHandles val="exact"/>
        </dgm:presLayoutVars>
      </dgm:prSet>
      <dgm:spPr/>
    </dgm:pt>
    <dgm:pt modelId="{E2394569-A510-4309-9654-2F244D62B360}" type="pres">
      <dgm:prSet presAssocID="{B62558DD-4CC7-4FF0-BFBF-65C26DE7C4F6}" presName="circ1" presStyleLbl="vennNode1" presStyleIdx="0" presStyleCnt="3"/>
      <dgm:spPr/>
    </dgm:pt>
    <dgm:pt modelId="{A2DA87BA-4840-43DB-9A73-C3940709597B}" type="pres">
      <dgm:prSet presAssocID="{B62558DD-4CC7-4FF0-BFBF-65C26DE7C4F6}" presName="circ1Tx" presStyleLbl="revTx" presStyleIdx="0" presStyleCnt="0">
        <dgm:presLayoutVars>
          <dgm:chMax val="0"/>
          <dgm:chPref val="0"/>
          <dgm:bulletEnabled val="1"/>
        </dgm:presLayoutVars>
      </dgm:prSet>
      <dgm:spPr/>
    </dgm:pt>
    <dgm:pt modelId="{8680B985-7D73-4ED7-AC42-C59D948FF98E}" type="pres">
      <dgm:prSet presAssocID="{691F3C8C-9792-45E8-8894-3EE4A1AFB526}" presName="circ2" presStyleLbl="vennNode1" presStyleIdx="1" presStyleCnt="3"/>
      <dgm:spPr/>
    </dgm:pt>
    <dgm:pt modelId="{971F70C0-1D6B-40C3-8E74-2F73D422275E}" type="pres">
      <dgm:prSet presAssocID="{691F3C8C-9792-45E8-8894-3EE4A1AFB526}" presName="circ2Tx" presStyleLbl="revTx" presStyleIdx="0" presStyleCnt="0">
        <dgm:presLayoutVars>
          <dgm:chMax val="0"/>
          <dgm:chPref val="0"/>
          <dgm:bulletEnabled val="1"/>
        </dgm:presLayoutVars>
      </dgm:prSet>
      <dgm:spPr/>
    </dgm:pt>
    <dgm:pt modelId="{D0C14C68-1D52-4B23-AE89-6C0C2094F12D}" type="pres">
      <dgm:prSet presAssocID="{8E3B210D-9405-405F-81C8-36AAB56D2855}" presName="circ3" presStyleLbl="vennNode1" presStyleIdx="2" presStyleCnt="3"/>
      <dgm:spPr/>
    </dgm:pt>
    <dgm:pt modelId="{43106B32-6996-47FC-8E22-8A7DB30F5705}" type="pres">
      <dgm:prSet presAssocID="{8E3B210D-9405-405F-81C8-36AAB56D2855}" presName="circ3Tx" presStyleLbl="revTx" presStyleIdx="0" presStyleCnt="0">
        <dgm:presLayoutVars>
          <dgm:chMax val="0"/>
          <dgm:chPref val="0"/>
          <dgm:bulletEnabled val="1"/>
        </dgm:presLayoutVars>
      </dgm:prSet>
      <dgm:spPr/>
    </dgm:pt>
  </dgm:ptLst>
  <dgm:cxnLst>
    <dgm:cxn modelId="{FA9EE30A-2A64-4BAB-9EF5-8D25D183B5EB}" srcId="{84E70DC1-F9B5-4939-A3E1-5091EEE50FE8}" destId="{691F3C8C-9792-45E8-8894-3EE4A1AFB526}" srcOrd="1" destOrd="0" parTransId="{EBE74500-34F0-483D-9615-AAAEF9A0743F}" sibTransId="{EFCAC7B6-02C5-4EDC-9A85-B10A5892EBFF}"/>
    <dgm:cxn modelId="{BDE4FC2F-C9A1-4CA6-A763-00A690AC4EB9}" type="presOf" srcId="{8E3B210D-9405-405F-81C8-36AAB56D2855}" destId="{D0C14C68-1D52-4B23-AE89-6C0C2094F12D}" srcOrd="0" destOrd="0" presId="urn:microsoft.com/office/officeart/2005/8/layout/venn1"/>
    <dgm:cxn modelId="{D791B57E-3C00-45F2-A692-B265F643A714}" type="presOf" srcId="{691F3C8C-9792-45E8-8894-3EE4A1AFB526}" destId="{971F70C0-1D6B-40C3-8E74-2F73D422275E}" srcOrd="1" destOrd="0" presId="urn:microsoft.com/office/officeart/2005/8/layout/venn1"/>
    <dgm:cxn modelId="{6225299B-0B43-4EAD-AC58-A0835512FCCB}" type="presOf" srcId="{691F3C8C-9792-45E8-8894-3EE4A1AFB526}" destId="{8680B985-7D73-4ED7-AC42-C59D948FF98E}" srcOrd="0" destOrd="0" presId="urn:microsoft.com/office/officeart/2005/8/layout/venn1"/>
    <dgm:cxn modelId="{F275C5AA-20A4-4E85-A993-538FA066ACD8}" type="presOf" srcId="{84E70DC1-F9B5-4939-A3E1-5091EEE50FE8}" destId="{8A94D825-FB6B-4421-9B1E-03410999E563}" srcOrd="0" destOrd="0" presId="urn:microsoft.com/office/officeart/2005/8/layout/venn1"/>
    <dgm:cxn modelId="{065F57AE-4122-445A-90F2-51E61D1C173A}" type="presOf" srcId="{8E3B210D-9405-405F-81C8-36AAB56D2855}" destId="{43106B32-6996-47FC-8E22-8A7DB30F5705}" srcOrd="1" destOrd="0" presId="urn:microsoft.com/office/officeart/2005/8/layout/venn1"/>
    <dgm:cxn modelId="{ADBBD6C1-8711-4C45-B78D-629B867AC6AF}" type="presOf" srcId="{B62558DD-4CC7-4FF0-BFBF-65C26DE7C4F6}" destId="{A2DA87BA-4840-43DB-9A73-C3940709597B}" srcOrd="1" destOrd="0" presId="urn:microsoft.com/office/officeart/2005/8/layout/venn1"/>
    <dgm:cxn modelId="{0210B8C4-FF1F-42C8-B723-A0CDB11FAA74}" srcId="{84E70DC1-F9B5-4939-A3E1-5091EEE50FE8}" destId="{B62558DD-4CC7-4FF0-BFBF-65C26DE7C4F6}" srcOrd="0" destOrd="0" parTransId="{9FDBBAF4-433B-4BAF-9EF4-A59D871688B8}" sibTransId="{A1939FDA-7B12-4DA0-8C4F-721D2F86F203}"/>
    <dgm:cxn modelId="{B314D6D4-1C5E-45F4-B043-AFFC973048F6}" type="presOf" srcId="{B62558DD-4CC7-4FF0-BFBF-65C26DE7C4F6}" destId="{E2394569-A510-4309-9654-2F244D62B360}" srcOrd="0" destOrd="0" presId="urn:microsoft.com/office/officeart/2005/8/layout/venn1"/>
    <dgm:cxn modelId="{9985F2FE-16A7-4FBB-ABEB-FDC182D25623}" srcId="{84E70DC1-F9B5-4939-A3E1-5091EEE50FE8}" destId="{8E3B210D-9405-405F-81C8-36AAB56D2855}" srcOrd="2" destOrd="0" parTransId="{826C17D3-BBA7-4510-AD90-F0D79C179F2A}" sibTransId="{DFEAD86A-BB33-4B77-B493-1BB622834E9E}"/>
    <dgm:cxn modelId="{C7E35953-2593-476A-8A30-ADD3F0AAA8E3}" type="presParOf" srcId="{8A94D825-FB6B-4421-9B1E-03410999E563}" destId="{E2394569-A510-4309-9654-2F244D62B360}" srcOrd="0" destOrd="0" presId="urn:microsoft.com/office/officeart/2005/8/layout/venn1"/>
    <dgm:cxn modelId="{5E8E1611-2F45-42D4-A565-9930B7470AAB}" type="presParOf" srcId="{8A94D825-FB6B-4421-9B1E-03410999E563}" destId="{A2DA87BA-4840-43DB-9A73-C3940709597B}" srcOrd="1" destOrd="0" presId="urn:microsoft.com/office/officeart/2005/8/layout/venn1"/>
    <dgm:cxn modelId="{5C7F7095-79F0-4FE6-B206-2999996F2CF9}" type="presParOf" srcId="{8A94D825-FB6B-4421-9B1E-03410999E563}" destId="{8680B985-7D73-4ED7-AC42-C59D948FF98E}" srcOrd="2" destOrd="0" presId="urn:microsoft.com/office/officeart/2005/8/layout/venn1"/>
    <dgm:cxn modelId="{03D518FA-461B-448C-B046-517DDDD0DBD7}" type="presParOf" srcId="{8A94D825-FB6B-4421-9B1E-03410999E563}" destId="{971F70C0-1D6B-40C3-8E74-2F73D422275E}" srcOrd="3" destOrd="0" presId="urn:microsoft.com/office/officeart/2005/8/layout/venn1"/>
    <dgm:cxn modelId="{F8A73892-D7AD-4653-AB2C-1A7DC3BF6D8B}" type="presParOf" srcId="{8A94D825-FB6B-4421-9B1E-03410999E563}" destId="{D0C14C68-1D52-4B23-AE89-6C0C2094F12D}" srcOrd="4" destOrd="0" presId="urn:microsoft.com/office/officeart/2005/8/layout/venn1"/>
    <dgm:cxn modelId="{3719165F-E605-4230-A3D1-512B6FA867A3}" type="presParOf" srcId="{8A94D825-FB6B-4421-9B1E-03410999E563}" destId="{43106B32-6996-47FC-8E22-8A7DB30F570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4569-A510-4309-9654-2F244D62B360}">
      <dsp:nvSpPr>
        <dsp:cNvPr id="0" name=""/>
        <dsp:cNvSpPr/>
      </dsp:nvSpPr>
      <dsp:spPr>
        <a:xfrm>
          <a:off x="3691889" y="55721"/>
          <a:ext cx="2674620" cy="267462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de-DE" sz="1900" kern="1200" dirty="0" err="1">
              <a:latin typeface="Arial" panose="020B0604020202020204" pitchFamily="34" charset="0"/>
              <a:cs typeface="Arial" panose="020B0604020202020204" pitchFamily="34" charset="0"/>
            </a:rPr>
            <a:t>Economic</a:t>
          </a:r>
          <a:r>
            <a:rPr lang="de-DE" sz="1900" kern="1200" dirty="0">
              <a:latin typeface="Arial" panose="020B0604020202020204" pitchFamily="34" charset="0"/>
              <a:cs typeface="Arial" panose="020B0604020202020204" pitchFamily="34" charset="0"/>
            </a:rPr>
            <a:t> Development</a:t>
          </a:r>
          <a:endParaRPr lang="en-US" sz="1900" kern="1200" dirty="0">
            <a:latin typeface="Arial" panose="020B0604020202020204" pitchFamily="34" charset="0"/>
            <a:cs typeface="Arial" panose="020B0604020202020204" pitchFamily="34" charset="0"/>
          </a:endParaRPr>
        </a:p>
      </dsp:txBody>
      <dsp:txXfrm>
        <a:off x="4048506" y="523779"/>
        <a:ext cx="1961388" cy="1203579"/>
      </dsp:txXfrm>
    </dsp:sp>
    <dsp:sp modelId="{8680B985-7D73-4ED7-AC42-C59D948FF98E}">
      <dsp:nvSpPr>
        <dsp:cNvPr id="0" name=""/>
        <dsp:cNvSpPr/>
      </dsp:nvSpPr>
      <dsp:spPr>
        <a:xfrm>
          <a:off x="4656982" y="1727358"/>
          <a:ext cx="2674620" cy="2674620"/>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Environmental </a:t>
          </a:r>
          <a:r>
            <a:rPr lang="de-DE" sz="1900" kern="1200" dirty="0" err="1">
              <a:latin typeface="Arial" panose="020B0604020202020204" pitchFamily="34" charset="0"/>
              <a:cs typeface="Arial" panose="020B0604020202020204" pitchFamily="34" charset="0"/>
            </a:rPr>
            <a:t>Protection</a:t>
          </a:r>
          <a:r>
            <a:rPr lang="de-DE" sz="1900" kern="1200" dirty="0">
              <a:latin typeface="Arial" panose="020B0604020202020204" pitchFamily="34" charset="0"/>
              <a:cs typeface="Arial" panose="020B0604020202020204" pitchFamily="34" charset="0"/>
            </a:rPr>
            <a:t> and Enhancement</a:t>
          </a:r>
          <a:endParaRPr lang="en-US" sz="1900" kern="1200" dirty="0">
            <a:latin typeface="Arial" panose="020B0604020202020204" pitchFamily="34" charset="0"/>
            <a:cs typeface="Arial" panose="020B0604020202020204" pitchFamily="34" charset="0"/>
          </a:endParaRPr>
        </a:p>
      </dsp:txBody>
      <dsp:txXfrm>
        <a:off x="5474970" y="2418302"/>
        <a:ext cx="1604772" cy="1471041"/>
      </dsp:txXfrm>
    </dsp:sp>
    <dsp:sp modelId="{D0C14C68-1D52-4B23-AE89-6C0C2094F12D}">
      <dsp:nvSpPr>
        <dsp:cNvPr id="0" name=""/>
        <dsp:cNvSpPr/>
      </dsp:nvSpPr>
      <dsp:spPr>
        <a:xfrm>
          <a:off x="2726797" y="1727358"/>
          <a:ext cx="2674620" cy="2674620"/>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de-DE" sz="1900" kern="1200" dirty="0" err="1">
              <a:latin typeface="Arial" panose="020B0604020202020204" pitchFamily="34" charset="0"/>
              <a:cs typeface="Arial" panose="020B0604020202020204" pitchFamily="34" charset="0"/>
            </a:rPr>
            <a:t>Social</a:t>
          </a:r>
          <a:r>
            <a:rPr lang="de-DE" sz="1900" kern="1200" dirty="0">
              <a:latin typeface="Arial" panose="020B0604020202020204" pitchFamily="34" charset="0"/>
              <a:cs typeface="Arial" panose="020B0604020202020204" pitchFamily="34" charset="0"/>
            </a:rPr>
            <a:t> Well-</a:t>
          </a:r>
          <a:r>
            <a:rPr lang="de-DE" sz="1900" kern="1200" dirty="0" err="1">
              <a:latin typeface="Arial" panose="020B0604020202020204" pitchFamily="34" charset="0"/>
              <a:cs typeface="Arial" panose="020B0604020202020204" pitchFamily="34" charset="0"/>
            </a:rPr>
            <a:t>being</a:t>
          </a:r>
          <a:endParaRPr lang="en-US" sz="1900" kern="1200" dirty="0">
            <a:latin typeface="Arial" panose="020B0604020202020204" pitchFamily="34" charset="0"/>
            <a:cs typeface="Arial" panose="020B0604020202020204" pitchFamily="34" charset="0"/>
          </a:endParaRPr>
        </a:p>
      </dsp:txBody>
      <dsp:txXfrm>
        <a:off x="2978658" y="2418302"/>
        <a:ext cx="1604772" cy="14710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F7484-6C14-436A-A969-8DCC3A7F28B3}" type="datetimeFigureOut">
              <a:rPr lang="en-GB" smtClean="0"/>
              <a:t>27/05/2024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9050B4-5A2F-4FCE-A84A-8473C6479E74}" type="slidenum">
              <a:rPr lang="en-GB" smtClean="0"/>
              <a:t>‹#›</a:t>
            </a:fld>
            <a:endParaRPr lang="en-GB"/>
          </a:p>
        </p:txBody>
      </p:sp>
    </p:spTree>
    <p:extLst>
      <p:ext uri="{BB962C8B-B14F-4D97-AF65-F5344CB8AC3E}">
        <p14:creationId xmlns:p14="http://schemas.microsoft.com/office/powerpoint/2010/main" val="788111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1FCC3-FD66-4831-8352-59A3EFBB9E0B}"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FD538-EC36-4623-8934-572109AF7246}" type="slidenum">
              <a:rPr lang="en-GB" smtClean="0"/>
              <a:t>‹#›</a:t>
            </a:fld>
            <a:endParaRPr lang="en-GB"/>
          </a:p>
        </p:txBody>
      </p:sp>
    </p:spTree>
    <p:extLst>
      <p:ext uri="{BB962C8B-B14F-4D97-AF65-F5344CB8AC3E}">
        <p14:creationId xmlns:p14="http://schemas.microsoft.com/office/powerpoint/2010/main" val="31428793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intent/tweet?text=in+Sub-Saharan+Africa+and+South+Asia%2C+waste+generation+will+respectively+double+and+triple+due+to+urbanization+and+economic+growth.&amp;url=https://blogs.worldbank.org/sustainablecities/new-phenomenon-realizing-economic-growth-while-cutting-waste-how/?cid=SHR_BlogSiteTweetable_EN_EXT&amp;via=worldb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What a Waste 2.0</a:t>
            </a:r>
            <a:r>
              <a:rPr lang="en-US" sz="1200" b="0" i="0" kern="1200" dirty="0">
                <a:solidFill>
                  <a:schemeClr val="tx1"/>
                </a:solidFill>
                <a:effectLst/>
                <a:latin typeface="+mn-lt"/>
                <a:ea typeface="+mn-ea"/>
                <a:cs typeface="+mn-cs"/>
              </a:rPr>
              <a:t> report by World Bank estimates that </a:t>
            </a:r>
            <a:r>
              <a:rPr lang="en-US" sz="1200" b="0" i="0" u="none" strike="noStrike" kern="1200" dirty="0">
                <a:solidFill>
                  <a:schemeClr val="tx1"/>
                </a:solidFill>
                <a:effectLst/>
                <a:latin typeface="+mn-lt"/>
                <a:ea typeface="+mn-ea"/>
                <a:cs typeface="+mn-cs"/>
                <a:hlinkClick r:id="rId3"/>
              </a:rPr>
              <a:t>in Sub-Saharan Africa and South Asia, waste generation will respectively double and triple due to urbanization and economic growth. </a:t>
            </a:r>
            <a:endParaRPr lang="en-US" dirty="0"/>
          </a:p>
        </p:txBody>
      </p:sp>
      <p:sp>
        <p:nvSpPr>
          <p:cNvPr id="4" name="Slide Number Placeholder 3"/>
          <p:cNvSpPr>
            <a:spLocks noGrp="1"/>
          </p:cNvSpPr>
          <p:nvPr>
            <p:ph type="sldNum" sz="quarter" idx="5"/>
          </p:nvPr>
        </p:nvSpPr>
        <p:spPr/>
        <p:txBody>
          <a:bodyPr/>
          <a:lstStyle/>
          <a:p>
            <a:fld id="{C49FD538-EC36-4623-8934-572109AF7246}" type="slidenum">
              <a:rPr lang="en-GB" smtClean="0"/>
              <a:t>11</a:t>
            </a:fld>
            <a:endParaRPr lang="en-GB"/>
          </a:p>
        </p:txBody>
      </p:sp>
    </p:spTree>
    <p:extLst>
      <p:ext uri="{BB962C8B-B14F-4D97-AF65-F5344CB8AC3E}">
        <p14:creationId xmlns:p14="http://schemas.microsoft.com/office/powerpoint/2010/main" val="111977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23007"/>
            <a:ext cx="10113264" cy="594360"/>
          </a:xfrm>
        </p:spPr>
        <p:txBody>
          <a:bodyPr lIns="91440" tIns="0" rIns="91440" bIns="0" anchor="b">
            <a:noAutofit/>
          </a:bodyPr>
          <a:lstStyle>
            <a:lvl1pPr>
              <a:defRPr sz="36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655291"/>
            <a:ext cx="10113264" cy="594360"/>
          </a:xfrm>
        </p:spPr>
        <p:txBody>
          <a:bodyPr lIns="91440" tIns="0" rIns="91440" bIns="0">
            <a:normAutofit/>
          </a:bodyPr>
          <a:lstStyle>
            <a:lvl1pPr marL="0" indent="0">
              <a:spcBef>
                <a:spcPts val="0"/>
              </a:spcBef>
              <a:spcAft>
                <a:spcPts val="600"/>
              </a:spcAft>
              <a:buNone/>
              <a:defRPr sz="18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421255-D0F4-441A-A1F4-48FFBBEB58CB}" type="datetime1">
              <a:rPr lang="en-GB" smtClean="0"/>
              <a:pPr/>
              <a:t>27/05/2024</a:t>
            </a:fld>
            <a:endParaRPr lang="en-GB"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B1D3DF-6A35-4B1E-91A8-6E4B9C352B0D}" type="slidenum">
              <a:rPr lang="en-GB" smtClean="0"/>
              <a:pPr/>
              <a:t>‹#›</a:t>
            </a:fld>
            <a:endParaRPr lang="en-GB"/>
          </a:p>
        </p:txBody>
      </p:sp>
      <p:sp>
        <p:nvSpPr>
          <p:cNvPr id="10" name="TextBox 9">
            <a:extLst>
              <a:ext uri="{FF2B5EF4-FFF2-40B4-BE49-F238E27FC236}">
                <a16:creationId xmlns:a16="http://schemas.microsoft.com/office/drawing/2014/main" id="{087935B1-92DD-4364-ABE8-D9792D722756}"/>
              </a:ext>
            </a:extLst>
          </p:cNvPr>
          <p:cNvSpPr txBox="1"/>
          <p:nvPr userDrawn="1"/>
        </p:nvSpPr>
        <p:spPr>
          <a:xfrm>
            <a:off x="10026190" y="5278152"/>
            <a:ext cx="1184361" cy="923330"/>
          </a:xfrm>
          <a:prstGeom prst="rect">
            <a:avLst/>
          </a:prstGeom>
          <a:noFill/>
          <a:ln w="19050">
            <a:solidFill>
              <a:schemeClr val="bg1">
                <a:lumMod val="65000"/>
              </a:schemeClr>
            </a:solidFill>
            <a:prstDash val="dash"/>
          </a:ln>
        </p:spPr>
        <p:txBody>
          <a:bodyPr wrap="square" rtlCol="0">
            <a:spAutoFit/>
          </a:bodyPr>
          <a:lstStyle/>
          <a:p>
            <a:r>
              <a:rPr lang="de-DE" sz="1800" dirty="0">
                <a:solidFill>
                  <a:schemeClr val="bg1">
                    <a:lumMod val="65000"/>
                  </a:schemeClr>
                </a:solidFill>
              </a:rPr>
              <a:t>University logo</a:t>
            </a:r>
          </a:p>
          <a:p>
            <a:r>
              <a:rPr lang="de-DE" sz="1800" dirty="0" err="1">
                <a:solidFill>
                  <a:schemeClr val="bg1">
                    <a:lumMod val="65000"/>
                  </a:schemeClr>
                </a:solidFill>
              </a:rPr>
              <a:t>goes</a:t>
            </a:r>
            <a:r>
              <a:rPr lang="de-DE" sz="1800" dirty="0">
                <a:solidFill>
                  <a:schemeClr val="bg1">
                    <a:lumMod val="65000"/>
                  </a:schemeClr>
                </a:solidFill>
              </a:rPr>
              <a:t> </a:t>
            </a:r>
            <a:r>
              <a:rPr lang="de-DE" sz="1800" dirty="0" err="1">
                <a:solidFill>
                  <a:schemeClr val="bg1">
                    <a:lumMod val="65000"/>
                  </a:schemeClr>
                </a:solidFill>
              </a:rPr>
              <a:t>here</a:t>
            </a:r>
            <a:endParaRPr lang="en-GB" sz="1800" dirty="0">
              <a:solidFill>
                <a:schemeClr val="bg1">
                  <a:lumMod val="65000"/>
                </a:schemeClr>
              </a:solidFill>
            </a:endParaRPr>
          </a:p>
        </p:txBody>
      </p:sp>
    </p:spTree>
    <p:extLst>
      <p:ext uri="{BB962C8B-B14F-4D97-AF65-F5344CB8AC3E}">
        <p14:creationId xmlns:p14="http://schemas.microsoft.com/office/powerpoint/2010/main" val="412129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ussion question">
    <p:spTree>
      <p:nvGrpSpPr>
        <p:cNvPr id="1" name=""/>
        <p:cNvGrpSpPr/>
        <p:nvPr/>
      </p:nvGrpSpPr>
      <p:grpSpPr>
        <a:xfrm>
          <a:off x="0" y="0"/>
          <a:ext cx="0" cy="0"/>
          <a:chOff x="0" y="0"/>
          <a:chExt cx="0" cy="0"/>
        </a:xfrm>
      </p:grpSpPr>
      <p:sp>
        <p:nvSpPr>
          <p:cNvPr id="8" name="Rectangle 7"/>
          <p:cNvSpPr/>
          <p:nvPr/>
        </p:nvSpPr>
        <p:spPr>
          <a:xfrm>
            <a:off x="16" y="0"/>
            <a:ext cx="1219198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187479" y="1030252"/>
            <a:ext cx="10583870" cy="5213321"/>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3B1D3DF-6A35-4B1E-91A8-6E4B9C352B0D}" type="slidenum">
              <a:rPr lang="en-GB" smtClean="0"/>
              <a:pPr/>
              <a:t>‹#›</a:t>
            </a:fld>
            <a:endParaRPr lang="en-GB" dirty="0"/>
          </a:p>
        </p:txBody>
      </p:sp>
      <p:sp>
        <p:nvSpPr>
          <p:cNvPr id="10" name="Title 9">
            <a:extLst>
              <a:ext uri="{FF2B5EF4-FFF2-40B4-BE49-F238E27FC236}">
                <a16:creationId xmlns:a16="http://schemas.microsoft.com/office/drawing/2014/main" id="{B5B4AB97-94E7-4EFA-8318-F68D8D3E5A52}"/>
              </a:ext>
            </a:extLst>
          </p:cNvPr>
          <p:cNvSpPr>
            <a:spLocks noGrp="1"/>
          </p:cNvSpPr>
          <p:nvPr>
            <p:ph type="title"/>
          </p:nvPr>
        </p:nvSpPr>
        <p:spPr>
          <a:xfrm>
            <a:off x="1187478" y="191439"/>
            <a:ext cx="10583870" cy="74364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CA5D2ACC-E72E-4365-9233-D68B167791C1}"/>
              </a:ext>
            </a:extLst>
          </p:cNvPr>
          <p:cNvSpPr/>
          <p:nvPr userDrawn="1"/>
        </p:nvSpPr>
        <p:spPr>
          <a:xfrm>
            <a:off x="-1" y="0"/>
            <a:ext cx="53374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461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58CE0-77AA-4DFE-9C62-B0871E2F549C}" type="datetime1">
              <a:rPr lang="en-GB" smtClean="0"/>
              <a:t>27/05/2024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127829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FCFD7-3916-4216-AB59-80DFFFCAAC29}" type="datetime1">
              <a:rPr lang="en-GB" smtClean="0"/>
              <a:t>27/05/2024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139570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34C7BC0-6003-412E-AD8F-07DA15170676}" type="datetime1">
              <a:rPr lang="en-GB" smtClean="0"/>
              <a:t>27/05/2024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dirty="0"/>
          </a:p>
        </p:txBody>
      </p:sp>
    </p:spTree>
    <p:extLst>
      <p:ext uri="{BB962C8B-B14F-4D97-AF65-F5344CB8AC3E}">
        <p14:creationId xmlns:p14="http://schemas.microsoft.com/office/powerpoint/2010/main" val="254603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2611"/>
          </a:xfrm>
        </p:spPr>
        <p:txBody>
          <a:bodyPr>
            <a:normAutofit/>
          </a:bodyPr>
          <a:lstStyle>
            <a:lvl1pPr marL="0">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097280" y="1365394"/>
            <a:ext cx="10058400" cy="4458186"/>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8C9F57-2435-4A57-87DF-0A8FAF4E2BDA}" type="datetime1">
              <a:rPr lang="en-GB" smtClean="0"/>
              <a:t>27/05/2024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355400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58580" y="6459785"/>
            <a:ext cx="2472271" cy="365125"/>
          </a:xfrm>
        </p:spPr>
        <p:txBody>
          <a:bodyPr/>
          <a:lstStyle/>
          <a:p>
            <a:fld id="{7269D655-4EE8-431C-83F0-01B32324655B}" type="datetime1">
              <a:rPr lang="en-GB" smtClean="0"/>
              <a:t>27/05/2024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29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10548"/>
          </a:xfr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F5018A95-838A-4C52-A46B-336600049EAB}" type="datetime1">
              <a:rPr lang="en-GB" smtClean="0"/>
              <a:t>27/05/2024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390920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73951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423319"/>
            <a:ext cx="4937760" cy="4445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423319"/>
            <a:ext cx="4937760" cy="444577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B0B2C9-89AA-4EF7-A9B9-6BBD18C0B7F1}" type="datetime1">
              <a:rPr lang="en-GB" smtClean="0"/>
              <a:t>27/05/2024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3118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3628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295757"/>
            <a:ext cx="4937760" cy="736282"/>
          </a:xfrm>
        </p:spPr>
        <p:txBody>
          <a:bodyPr lIns="91440" rIns="91440" anchor="ctr">
            <a:normAutofit/>
          </a:bodyPr>
          <a:lstStyle>
            <a:lvl1pPr marL="0" indent="0">
              <a:buNone/>
              <a:defRPr sz="2000" b="0" cap="all" baseline="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032039"/>
            <a:ext cx="4937760" cy="392849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295757"/>
            <a:ext cx="4937760" cy="736282"/>
          </a:xfrm>
        </p:spPr>
        <p:txBody>
          <a:bodyPr lIns="91440" rIns="91440" anchor="ctr">
            <a:normAutofit/>
          </a:bodyPr>
          <a:lstStyle>
            <a:lvl1pPr marL="0" indent="0">
              <a:buNone/>
              <a:defRPr sz="2000" b="0" cap="all" baseline="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032039"/>
            <a:ext cx="4937760" cy="392849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6D340D3-0611-49C6-B5C0-536C3068E7C1}" type="datetime1">
              <a:rPr lang="en-GB" smtClean="0"/>
              <a:pPr/>
              <a:t>27/05/2024</a:t>
            </a:fld>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B1D3DF-6A35-4B1E-91A8-6E4B9C352B0D}" type="slidenum">
              <a:rPr lang="en-GB" smtClean="0"/>
              <a:pPr/>
              <a:t>‹#›</a:t>
            </a:fld>
            <a:endParaRPr lang="en-GB"/>
          </a:p>
        </p:txBody>
      </p:sp>
    </p:spTree>
    <p:extLst>
      <p:ext uri="{BB962C8B-B14F-4D97-AF65-F5344CB8AC3E}">
        <p14:creationId xmlns:p14="http://schemas.microsoft.com/office/powerpoint/2010/main" val="325171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A0702E-8E87-4E57-9D51-7F1275B533C2}" type="datetime1">
              <a:rPr lang="en-GB" smtClean="0"/>
              <a:t>27/05/2024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16201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Section Break II">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16303" y="306658"/>
            <a:ext cx="7365396" cy="62446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4D7387-DAC7-4F20-9946-1150E1C10501}" type="datetime1">
              <a:rPr lang="en-GB" smtClean="0"/>
              <a:t>27/05/2024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B1D3DF-6A35-4B1E-91A8-6E4B9C352B0D}" type="slidenum">
              <a:rPr lang="en-GB" smtClean="0"/>
              <a:t>‹#›</a:t>
            </a:fld>
            <a:endParaRPr lang="en-GB"/>
          </a:p>
        </p:txBody>
      </p:sp>
    </p:spTree>
    <p:extLst>
      <p:ext uri="{BB962C8B-B14F-4D97-AF65-F5344CB8AC3E}">
        <p14:creationId xmlns:p14="http://schemas.microsoft.com/office/powerpoint/2010/main" val="47093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4364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1B7ED9-F79F-4C84-82BA-6B5FE04BBF34}" type="datetime1">
              <a:rPr lang="en-GB" smtClean="0"/>
              <a:t>27/05/2024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B1D3DF-6A35-4B1E-91A8-6E4B9C352B0D}" type="slidenum">
              <a:rPr lang="en-GB" smtClean="0"/>
              <a:t>‹#›</a:t>
            </a:fld>
            <a:endParaRPr lang="en-GB"/>
          </a:p>
        </p:txBody>
      </p:sp>
      <p:cxnSp>
        <p:nvCxnSpPr>
          <p:cNvPr id="10" name="Straight Connector 9"/>
          <p:cNvCxnSpPr/>
          <p:nvPr/>
        </p:nvCxnSpPr>
        <p:spPr>
          <a:xfrm>
            <a:off x="1156294" y="103025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67315"/>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66" r:id="rId5"/>
    <p:sldLayoutId id="2147483664" r:id="rId6"/>
    <p:sldLayoutId id="2147483665" r:id="rId7"/>
    <p:sldLayoutId id="2147483667"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85000"/>
        </a:lnSpc>
        <a:spcBef>
          <a:spcPct val="0"/>
        </a:spcBef>
        <a:buNone/>
        <a:defRPr sz="40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unsplash.com/de/fotos/schwarz-graue-computertastatur-auf-braunem-holztisch-7zocFMzvbpc?utm_content=creditCopyText&amp;utm_medium=referral&amp;utm_source=unsplash" TargetMode="External"/><Relationship Id="rId3" Type="http://schemas.openxmlformats.org/officeDocument/2006/relationships/image" Target="../media/image8.jpg"/><Relationship Id="rId7" Type="http://schemas.openxmlformats.org/officeDocument/2006/relationships/hyperlink" Target="https://unsplash.com/de/@john_cameron?utm_content=creditCopyText&amp;utm_medium=referral&amp;utm_source=unsplash"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hyperlink" Target="https://unsplash.com/de/fotos/braune-holzscheite-R-8vTdXjHoA" TargetMode="External"/><Relationship Id="rId5" Type="http://schemas.openxmlformats.org/officeDocument/2006/relationships/hyperlink" Target="https://unsplash.com/de/fotos/rocky-mountain-tagsuber-mit-schnee-bedeckt-amAhBrvmVQc?utm_content=creditCopyText&amp;utm_medium=referral&amp;utm_source=unsplash" TargetMode="External"/><Relationship Id="rId10" Type="http://schemas.openxmlformats.org/officeDocument/2006/relationships/hyperlink" Target="https://unsplash.com/de/@merittthomas" TargetMode="External"/><Relationship Id="rId4" Type="http://schemas.openxmlformats.org/officeDocument/2006/relationships/hyperlink" Target="https://unsplash.com/de/@sylwiabartyzel?utm_content=creditCopyText&amp;utm_medium=referral&amp;utm_source=unsplash" TargetMode="Externa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jKYMJiTMx2g"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ideo" Target="https://www.youtube.com/embed/Ia8u5P0KbPQ"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4324/9781849770477"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weforum.org/agenda/2022/06/what-is-degrowth-economics-climate-change/" TargetMode="External"/><Relationship Id="rId2" Type="http://schemas.openxmlformats.org/officeDocument/2006/relationships/hyperlink" Target="https://doi.org/10.1787/9789264055742-en" TargetMode="External"/><Relationship Id="rId1" Type="http://schemas.openxmlformats.org/officeDocument/2006/relationships/slideLayout" Target="../slideLayouts/slideLayout3.xml"/><Relationship Id="rId4" Type="http://schemas.openxmlformats.org/officeDocument/2006/relationships/hyperlink" Target="https://www.vox.com/future-perfect/22408556/save-planet-shrink-economy-degrowth"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urworldindata.org/grapher/access-to-basic-services" TargetMode="External"/><Relationship Id="rId2" Type="http://schemas.openxmlformats.org/officeDocument/2006/relationships/hyperlink" Target="https://ourworldindata.org/grapher/gdp-per-capita-worldbank" TargetMode="External"/><Relationship Id="rId1" Type="http://schemas.openxmlformats.org/officeDocument/2006/relationships/slideLayout" Target="../slideLayouts/slideLayout3.xml"/><Relationship Id="rId4" Type="http://schemas.openxmlformats.org/officeDocument/2006/relationships/hyperlink" Target="https://ourworldindata.org/grapher/share-of-population-in-extreme-povert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6B17-BC7A-44B8-901C-74FCC7CC6FBE}"/>
              </a:ext>
            </a:extLst>
          </p:cNvPr>
          <p:cNvSpPr>
            <a:spLocks noGrp="1"/>
          </p:cNvSpPr>
          <p:nvPr>
            <p:ph type="title"/>
          </p:nvPr>
        </p:nvSpPr>
        <p:spPr>
          <a:xfrm>
            <a:off x="1097279" y="5071668"/>
            <a:ext cx="10113264" cy="594360"/>
          </a:xfrm>
        </p:spPr>
        <p:txBody>
          <a:bodyPr/>
          <a:lstStyle/>
          <a:p>
            <a:r>
              <a:rPr lang="en-US" sz="3200" dirty="0"/>
              <a:t>Climate Change &amp; Sustainable Development</a:t>
            </a:r>
          </a:p>
        </p:txBody>
      </p:sp>
      <p:sp>
        <p:nvSpPr>
          <p:cNvPr id="4" name="Text Placeholder 3">
            <a:extLst>
              <a:ext uri="{FF2B5EF4-FFF2-40B4-BE49-F238E27FC236}">
                <a16:creationId xmlns:a16="http://schemas.microsoft.com/office/drawing/2014/main" id="{DE748977-CA6D-4B29-A8B7-E0664E89900D}"/>
              </a:ext>
            </a:extLst>
          </p:cNvPr>
          <p:cNvSpPr>
            <a:spLocks noGrp="1"/>
          </p:cNvSpPr>
          <p:nvPr>
            <p:ph type="body" sz="half" idx="2"/>
          </p:nvPr>
        </p:nvSpPr>
        <p:spPr>
          <a:xfrm>
            <a:off x="1097279" y="5829820"/>
            <a:ext cx="10113264" cy="594360"/>
          </a:xfrm>
        </p:spPr>
        <p:txBody>
          <a:bodyPr>
            <a:normAutofit fontScale="92500" lnSpcReduction="10000"/>
          </a:bodyPr>
          <a:lstStyle/>
          <a:p>
            <a:r>
              <a:rPr lang="en-US" sz="2200" dirty="0"/>
              <a:t>Session 1: Introduction to Sustainable Development </a:t>
            </a:r>
          </a:p>
          <a:p>
            <a:r>
              <a:rPr lang="en-US" sz="1700" dirty="0"/>
              <a:t>Teacher’s name, email and date of session</a:t>
            </a:r>
          </a:p>
          <a:p>
            <a:endParaRPr lang="en-US" sz="2000" dirty="0"/>
          </a:p>
          <a:p>
            <a:endParaRPr lang="en-US" sz="2400" dirty="0"/>
          </a:p>
        </p:txBody>
      </p:sp>
      <p:sp>
        <p:nvSpPr>
          <p:cNvPr id="5" name="Slide Number Placeholder 4">
            <a:extLst>
              <a:ext uri="{FF2B5EF4-FFF2-40B4-BE49-F238E27FC236}">
                <a16:creationId xmlns:a16="http://schemas.microsoft.com/office/drawing/2014/main" id="{086DFB6D-0116-447E-ADBA-6B76D06571B2}"/>
              </a:ext>
            </a:extLst>
          </p:cNvPr>
          <p:cNvSpPr>
            <a:spLocks noGrp="1"/>
          </p:cNvSpPr>
          <p:nvPr>
            <p:ph type="sldNum" sz="quarter" idx="12"/>
          </p:nvPr>
        </p:nvSpPr>
        <p:spPr/>
        <p:txBody>
          <a:bodyPr/>
          <a:lstStyle/>
          <a:p>
            <a:fld id="{33B1D3DF-6A35-4B1E-91A8-6E4B9C352B0D}" type="slidenum">
              <a:rPr lang="en-GB" smtClean="0"/>
              <a:t>1</a:t>
            </a:fld>
            <a:endParaRPr lang="en-GB"/>
          </a:p>
        </p:txBody>
      </p:sp>
      <p:sp>
        <p:nvSpPr>
          <p:cNvPr id="10" name="Date Placeholder 3">
            <a:extLst>
              <a:ext uri="{FF2B5EF4-FFF2-40B4-BE49-F238E27FC236}">
                <a16:creationId xmlns:a16="http://schemas.microsoft.com/office/drawing/2014/main" id="{C7417DEA-0CEF-42EA-8A6A-E8EB4ECDF9E6}"/>
              </a:ext>
            </a:extLst>
          </p:cNvPr>
          <p:cNvSpPr>
            <a:spLocks noGrp="1"/>
          </p:cNvSpPr>
          <p:nvPr>
            <p:ph type="dt" sz="half" idx="10"/>
          </p:nvPr>
        </p:nvSpPr>
        <p:spPr>
          <a:xfrm>
            <a:off x="1149607" y="6459784"/>
            <a:ext cx="2472271" cy="365125"/>
          </a:xfrm>
        </p:spPr>
        <p:txBody>
          <a:bodyPr/>
          <a:lstStyle/>
          <a:p>
            <a:r>
              <a:rPr lang="en-GB" sz="1050" dirty="0"/>
              <a:t>&lt;Insert date here&gt;</a:t>
            </a:r>
          </a:p>
        </p:txBody>
      </p:sp>
      <p:pic>
        <p:nvPicPr>
          <p:cNvPr id="6" name="Picture 5">
            <a:extLst>
              <a:ext uri="{FF2B5EF4-FFF2-40B4-BE49-F238E27FC236}">
                <a16:creationId xmlns:a16="http://schemas.microsoft.com/office/drawing/2014/main" id="{3FF49CDA-6241-4E5F-B5A7-3A2AF07D20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488" b="12465"/>
          <a:stretch/>
        </p:blipFill>
        <p:spPr>
          <a:xfrm>
            <a:off x="0" y="33090"/>
            <a:ext cx="12192000" cy="4890599"/>
          </a:xfrm>
          <a:prstGeom prst="rect">
            <a:avLst/>
          </a:prstGeom>
        </p:spPr>
      </p:pic>
      <p:sp>
        <p:nvSpPr>
          <p:cNvPr id="12" name="TextBox 11">
            <a:extLst>
              <a:ext uri="{FF2B5EF4-FFF2-40B4-BE49-F238E27FC236}">
                <a16:creationId xmlns:a16="http://schemas.microsoft.com/office/drawing/2014/main" id="{42857596-835E-47ED-AB6D-F2E906B309DA}"/>
              </a:ext>
            </a:extLst>
          </p:cNvPr>
          <p:cNvSpPr txBox="1"/>
          <p:nvPr/>
        </p:nvSpPr>
        <p:spPr>
          <a:xfrm>
            <a:off x="9545107" y="4619200"/>
            <a:ext cx="2951693" cy="261610"/>
          </a:xfrm>
          <a:prstGeom prst="rect">
            <a:avLst/>
          </a:prstGeom>
          <a:noFill/>
          <a:ln w="19050">
            <a:noFill/>
            <a:prstDash val="dash"/>
          </a:ln>
        </p:spPr>
        <p:txBody>
          <a:bodyPr wrap="square" rtlCol="0">
            <a:spAutoFit/>
          </a:bodyPr>
          <a:lstStyle/>
          <a:p>
            <a:r>
              <a:rPr lang="de-DE" sz="1100" dirty="0" err="1">
                <a:solidFill>
                  <a:schemeClr val="bg1"/>
                </a:solidFill>
              </a:rPr>
              <a:t>Photo</a:t>
            </a:r>
            <a:r>
              <a:rPr lang="de-DE" sz="1100" dirty="0">
                <a:solidFill>
                  <a:schemeClr val="bg1"/>
                </a:solidFill>
              </a:rPr>
              <a:t> </a:t>
            </a:r>
            <a:r>
              <a:rPr lang="de-DE" sz="1100" dirty="0" err="1">
                <a:solidFill>
                  <a:schemeClr val="bg1"/>
                </a:solidFill>
              </a:rPr>
              <a:t>by</a:t>
            </a:r>
            <a:r>
              <a:rPr lang="de-DE" sz="1100" dirty="0">
                <a:solidFill>
                  <a:schemeClr val="bg1"/>
                </a:solidFill>
              </a:rPr>
              <a:t> Noah Buscher, 2018, on </a:t>
            </a:r>
            <a:r>
              <a:rPr lang="de-DE" sz="1100" dirty="0" err="1">
                <a:solidFill>
                  <a:schemeClr val="bg1"/>
                </a:solidFill>
              </a:rPr>
              <a:t>Unsplash</a:t>
            </a:r>
            <a:endParaRPr lang="en-GB" sz="1100" dirty="0">
              <a:solidFill>
                <a:schemeClr val="bg1"/>
              </a:solidFill>
            </a:endParaRPr>
          </a:p>
        </p:txBody>
      </p:sp>
    </p:spTree>
    <p:extLst>
      <p:ext uri="{BB962C8B-B14F-4D97-AF65-F5344CB8AC3E}">
        <p14:creationId xmlns:p14="http://schemas.microsoft.com/office/powerpoint/2010/main" val="31764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CEF4-5D80-4457-BD29-7879988865EB}"/>
              </a:ext>
            </a:extLst>
          </p:cNvPr>
          <p:cNvSpPr>
            <a:spLocks noGrp="1"/>
          </p:cNvSpPr>
          <p:nvPr>
            <p:ph type="title"/>
          </p:nvPr>
        </p:nvSpPr>
        <p:spPr/>
        <p:txBody>
          <a:bodyPr/>
          <a:lstStyle/>
          <a:p>
            <a:r>
              <a:rPr lang="de-DE" dirty="0"/>
              <a:t>Development </a:t>
            </a:r>
            <a:r>
              <a:rPr lang="de-DE" dirty="0" err="1"/>
              <a:t>is</a:t>
            </a:r>
            <a:r>
              <a:rPr lang="de-DE" dirty="0"/>
              <a:t> </a:t>
            </a:r>
            <a:r>
              <a:rPr lang="de-DE" dirty="0" err="1"/>
              <a:t>about</a:t>
            </a:r>
            <a:r>
              <a:rPr lang="de-DE" dirty="0"/>
              <a:t> </a:t>
            </a:r>
            <a:r>
              <a:rPr lang="de-DE" dirty="0" err="1"/>
              <a:t>getting</a:t>
            </a:r>
            <a:r>
              <a:rPr lang="de-DE" dirty="0"/>
              <a:t> </a:t>
            </a:r>
            <a:r>
              <a:rPr lang="de-DE" dirty="0" err="1"/>
              <a:t>better</a:t>
            </a:r>
            <a:endParaRPr lang="en-US" dirty="0"/>
          </a:p>
        </p:txBody>
      </p:sp>
      <p:sp>
        <p:nvSpPr>
          <p:cNvPr id="4" name="Slide Number Placeholder 3">
            <a:extLst>
              <a:ext uri="{FF2B5EF4-FFF2-40B4-BE49-F238E27FC236}">
                <a16:creationId xmlns:a16="http://schemas.microsoft.com/office/drawing/2014/main" id="{758D30AB-2A77-4800-9806-9ADAFBF94E4A}"/>
              </a:ext>
            </a:extLst>
          </p:cNvPr>
          <p:cNvSpPr>
            <a:spLocks noGrp="1"/>
          </p:cNvSpPr>
          <p:nvPr>
            <p:ph type="sldNum" sz="quarter" idx="12"/>
          </p:nvPr>
        </p:nvSpPr>
        <p:spPr/>
        <p:txBody>
          <a:bodyPr/>
          <a:lstStyle/>
          <a:p>
            <a:fld id="{33B1D3DF-6A35-4B1E-91A8-6E4B9C352B0D}" type="slidenum">
              <a:rPr lang="en-GB" smtClean="0"/>
              <a:t>10</a:t>
            </a:fld>
            <a:endParaRPr lang="en-GB"/>
          </a:p>
        </p:txBody>
      </p:sp>
      <p:pic>
        <p:nvPicPr>
          <p:cNvPr id="9" name="Picture 8">
            <a:extLst>
              <a:ext uri="{FF2B5EF4-FFF2-40B4-BE49-F238E27FC236}">
                <a16:creationId xmlns:a16="http://schemas.microsoft.com/office/drawing/2014/main" id="{205D0252-D12B-49D6-8D3E-AC63E7327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51" y="1529860"/>
            <a:ext cx="5470281" cy="4345470"/>
          </a:xfrm>
          <a:prstGeom prst="rect">
            <a:avLst/>
          </a:prstGeom>
          <a:ln>
            <a:solidFill>
              <a:schemeClr val="tx1"/>
            </a:solidFill>
          </a:ln>
        </p:spPr>
      </p:pic>
      <p:pic>
        <p:nvPicPr>
          <p:cNvPr id="11" name="Picture 10">
            <a:extLst>
              <a:ext uri="{FF2B5EF4-FFF2-40B4-BE49-F238E27FC236}">
                <a16:creationId xmlns:a16="http://schemas.microsoft.com/office/drawing/2014/main" id="{CEF642D4-13E9-4B10-A6E3-601484B8B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268" y="1529861"/>
            <a:ext cx="5470279" cy="4345469"/>
          </a:xfrm>
          <a:prstGeom prst="rect">
            <a:avLst/>
          </a:prstGeom>
          <a:ln>
            <a:solidFill>
              <a:schemeClr val="tx1"/>
            </a:solidFill>
          </a:ln>
        </p:spPr>
      </p:pic>
    </p:spTree>
    <p:extLst>
      <p:ext uri="{BB962C8B-B14F-4D97-AF65-F5344CB8AC3E}">
        <p14:creationId xmlns:p14="http://schemas.microsoft.com/office/powerpoint/2010/main" val="201657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10A-F824-40E9-AE40-9A071D54CF35}"/>
              </a:ext>
            </a:extLst>
          </p:cNvPr>
          <p:cNvSpPr>
            <a:spLocks noGrp="1"/>
          </p:cNvSpPr>
          <p:nvPr>
            <p:ph type="title"/>
          </p:nvPr>
        </p:nvSpPr>
        <p:spPr/>
        <p:txBody>
          <a:bodyPr/>
          <a:lstStyle/>
          <a:p>
            <a:r>
              <a:rPr lang="de-DE" dirty="0"/>
              <a:t>But </a:t>
            </a:r>
            <a:r>
              <a:rPr lang="de-DE" dirty="0" err="1"/>
              <a:t>are</a:t>
            </a:r>
            <a:r>
              <a:rPr lang="de-DE" dirty="0"/>
              <a:t> </a:t>
            </a:r>
            <a:r>
              <a:rPr lang="de-DE" dirty="0" err="1"/>
              <a:t>we</a:t>
            </a:r>
            <a:r>
              <a:rPr lang="de-DE" dirty="0"/>
              <a:t> </a:t>
            </a:r>
            <a:r>
              <a:rPr lang="de-DE" dirty="0" err="1"/>
              <a:t>actually</a:t>
            </a:r>
            <a:r>
              <a:rPr lang="de-DE" dirty="0"/>
              <a:t> </a:t>
            </a:r>
            <a:r>
              <a:rPr lang="de-DE" dirty="0" err="1"/>
              <a:t>doing</a:t>
            </a:r>
            <a:r>
              <a:rPr lang="de-DE" dirty="0"/>
              <a:t> </a:t>
            </a:r>
            <a:r>
              <a:rPr lang="de-DE" dirty="0" err="1"/>
              <a:t>any</a:t>
            </a:r>
            <a:r>
              <a:rPr lang="de-DE" dirty="0"/>
              <a:t> </a:t>
            </a:r>
            <a:r>
              <a:rPr lang="de-DE" dirty="0" err="1"/>
              <a:t>better</a:t>
            </a:r>
            <a:r>
              <a:rPr lang="de-DE" dirty="0"/>
              <a:t>?</a:t>
            </a:r>
            <a:endParaRPr lang="en-US" dirty="0"/>
          </a:p>
        </p:txBody>
      </p:sp>
      <p:pic>
        <p:nvPicPr>
          <p:cNvPr id="6" name="Content Placeholder 5">
            <a:extLst>
              <a:ext uri="{FF2B5EF4-FFF2-40B4-BE49-F238E27FC236}">
                <a16:creationId xmlns:a16="http://schemas.microsoft.com/office/drawing/2014/main" id="{888B500E-044F-47BE-BD36-47EB70A20FA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1368"/>
          <a:stretch/>
        </p:blipFill>
        <p:spPr>
          <a:xfrm>
            <a:off x="1192190" y="1784905"/>
            <a:ext cx="2953341" cy="3950970"/>
          </a:xfrm>
        </p:spPr>
      </p:pic>
      <p:sp>
        <p:nvSpPr>
          <p:cNvPr id="4" name="Slide Number Placeholder 3">
            <a:extLst>
              <a:ext uri="{FF2B5EF4-FFF2-40B4-BE49-F238E27FC236}">
                <a16:creationId xmlns:a16="http://schemas.microsoft.com/office/drawing/2014/main" id="{A1FEC242-EF58-428C-ABF5-E533DC5DC0C5}"/>
              </a:ext>
            </a:extLst>
          </p:cNvPr>
          <p:cNvSpPr>
            <a:spLocks noGrp="1"/>
          </p:cNvSpPr>
          <p:nvPr>
            <p:ph type="sldNum" sz="quarter" idx="12"/>
          </p:nvPr>
        </p:nvSpPr>
        <p:spPr/>
        <p:txBody>
          <a:bodyPr/>
          <a:lstStyle/>
          <a:p>
            <a:fld id="{33B1D3DF-6A35-4B1E-91A8-6E4B9C352B0D}" type="slidenum">
              <a:rPr lang="en-GB" smtClean="0"/>
              <a:t>11</a:t>
            </a:fld>
            <a:endParaRPr lang="en-GB"/>
          </a:p>
        </p:txBody>
      </p:sp>
      <p:sp>
        <p:nvSpPr>
          <p:cNvPr id="7" name="TextBox 6">
            <a:extLst>
              <a:ext uri="{FF2B5EF4-FFF2-40B4-BE49-F238E27FC236}">
                <a16:creationId xmlns:a16="http://schemas.microsoft.com/office/drawing/2014/main" id="{7B73D656-EC5D-4772-9799-C130868ACAE4}"/>
              </a:ext>
            </a:extLst>
          </p:cNvPr>
          <p:cNvSpPr txBox="1"/>
          <p:nvPr/>
        </p:nvSpPr>
        <p:spPr>
          <a:xfrm>
            <a:off x="1192190" y="5871211"/>
            <a:ext cx="2879264" cy="261610"/>
          </a:xfrm>
          <a:prstGeom prst="rect">
            <a:avLst/>
          </a:prstGeom>
          <a:noFill/>
        </p:spPr>
        <p:txBody>
          <a:bodyPr wrap="square" rtlCol="0">
            <a:spAutoFit/>
          </a:bodyPr>
          <a:lstStyle/>
          <a:p>
            <a:r>
              <a:rPr lang="de-DE" sz="1100" dirty="0"/>
              <a:t>Source: </a:t>
            </a:r>
            <a:r>
              <a:rPr lang="de-DE" sz="1100" dirty="0" err="1"/>
              <a:t>Photo</a:t>
            </a:r>
            <a:r>
              <a:rPr lang="de-DE" sz="1100" dirty="0"/>
              <a:t> </a:t>
            </a:r>
            <a:r>
              <a:rPr lang="de-DE" sz="1100" dirty="0" err="1"/>
              <a:t>by</a:t>
            </a:r>
            <a:r>
              <a:rPr lang="de-DE" sz="1100" dirty="0"/>
              <a:t> </a:t>
            </a:r>
            <a:r>
              <a:rPr lang="de-DE" sz="1100" dirty="0">
                <a:hlinkClick r:id="rId4"/>
              </a:rPr>
              <a:t>Sylwia </a:t>
            </a:r>
            <a:r>
              <a:rPr lang="de-DE" sz="1100" dirty="0" err="1">
                <a:hlinkClick r:id="rId4"/>
              </a:rPr>
              <a:t>Bartyzel</a:t>
            </a:r>
            <a:r>
              <a:rPr lang="de-DE" sz="1100" dirty="0"/>
              <a:t> </a:t>
            </a:r>
            <a:r>
              <a:rPr lang="de-DE" sz="1100" dirty="0" err="1"/>
              <a:t>from</a:t>
            </a:r>
            <a:r>
              <a:rPr lang="de-DE" sz="1100" dirty="0"/>
              <a:t> </a:t>
            </a:r>
            <a:r>
              <a:rPr lang="de-DE" sz="1100" dirty="0" err="1">
                <a:hlinkClick r:id="rId5"/>
              </a:rPr>
              <a:t>Unsplash</a:t>
            </a:r>
            <a:r>
              <a:rPr lang="de-DE" sz="1100" dirty="0"/>
              <a:t> </a:t>
            </a:r>
            <a:endParaRPr lang="en-US" sz="1100" dirty="0"/>
          </a:p>
        </p:txBody>
      </p:sp>
      <p:pic>
        <p:nvPicPr>
          <p:cNvPr id="10" name="Picture 9">
            <a:extLst>
              <a:ext uri="{FF2B5EF4-FFF2-40B4-BE49-F238E27FC236}">
                <a16:creationId xmlns:a16="http://schemas.microsoft.com/office/drawing/2014/main" id="{C37DB317-98FD-422C-A58B-A1D3BA9B9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007" y="1784905"/>
            <a:ext cx="2964386" cy="3950970"/>
          </a:xfrm>
          <a:prstGeom prst="rect">
            <a:avLst/>
          </a:prstGeom>
        </p:spPr>
      </p:pic>
      <p:sp>
        <p:nvSpPr>
          <p:cNvPr id="11" name="TextBox 10">
            <a:extLst>
              <a:ext uri="{FF2B5EF4-FFF2-40B4-BE49-F238E27FC236}">
                <a16:creationId xmlns:a16="http://schemas.microsoft.com/office/drawing/2014/main" id="{157C449E-55A6-46C9-A846-275F35B81299}"/>
              </a:ext>
            </a:extLst>
          </p:cNvPr>
          <p:cNvSpPr txBox="1"/>
          <p:nvPr/>
        </p:nvSpPr>
        <p:spPr>
          <a:xfrm>
            <a:off x="4421052" y="5871211"/>
            <a:ext cx="2879264" cy="261610"/>
          </a:xfrm>
          <a:prstGeom prst="rect">
            <a:avLst/>
          </a:prstGeom>
          <a:noFill/>
        </p:spPr>
        <p:txBody>
          <a:bodyPr wrap="square" rtlCol="0">
            <a:spAutoFit/>
          </a:bodyPr>
          <a:lstStyle/>
          <a:p>
            <a:r>
              <a:rPr lang="de-DE" sz="1100" dirty="0"/>
              <a:t>Source: </a:t>
            </a:r>
            <a:r>
              <a:rPr lang="en-US" sz="1100" dirty="0"/>
              <a:t>Photo by </a:t>
            </a:r>
            <a:r>
              <a:rPr lang="en-US" sz="1100" dirty="0">
                <a:hlinkClick r:id="rId7"/>
              </a:rPr>
              <a:t>John Cameron</a:t>
            </a:r>
            <a:r>
              <a:rPr lang="en-US" sz="1100" dirty="0"/>
              <a:t> from </a:t>
            </a:r>
            <a:r>
              <a:rPr lang="en-US" sz="1100" dirty="0">
                <a:hlinkClick r:id="rId8"/>
              </a:rPr>
              <a:t>Unsplash</a:t>
            </a:r>
            <a:r>
              <a:rPr lang="en-US" sz="1100" dirty="0"/>
              <a:t> </a:t>
            </a:r>
          </a:p>
        </p:txBody>
      </p:sp>
      <p:sp>
        <p:nvSpPr>
          <p:cNvPr id="12" name="Text Placeholder 2">
            <a:extLst>
              <a:ext uri="{FF2B5EF4-FFF2-40B4-BE49-F238E27FC236}">
                <a16:creationId xmlns:a16="http://schemas.microsoft.com/office/drawing/2014/main" id="{0EF7055A-12DA-44C9-9FC8-6605184609EB}"/>
              </a:ext>
            </a:extLst>
          </p:cNvPr>
          <p:cNvSpPr txBox="1">
            <a:spLocks/>
          </p:cNvSpPr>
          <p:nvPr/>
        </p:nvSpPr>
        <p:spPr>
          <a:xfrm>
            <a:off x="1830660" y="1303760"/>
            <a:ext cx="1676400" cy="4372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000" dirty="0" err="1"/>
              <a:t>Plastic</a:t>
            </a:r>
            <a:r>
              <a:rPr lang="de-DE" sz="2000" dirty="0"/>
              <a:t> </a:t>
            </a:r>
            <a:r>
              <a:rPr lang="de-DE" sz="2000" dirty="0" err="1"/>
              <a:t>waste</a:t>
            </a:r>
            <a:endParaRPr lang="en-US" sz="2000" dirty="0"/>
          </a:p>
        </p:txBody>
      </p:sp>
      <p:sp>
        <p:nvSpPr>
          <p:cNvPr id="13" name="Text Placeholder 2">
            <a:extLst>
              <a:ext uri="{FF2B5EF4-FFF2-40B4-BE49-F238E27FC236}">
                <a16:creationId xmlns:a16="http://schemas.microsoft.com/office/drawing/2014/main" id="{024299B2-A50D-40A9-BF5D-D04979334DAC}"/>
              </a:ext>
            </a:extLst>
          </p:cNvPr>
          <p:cNvSpPr txBox="1">
            <a:spLocks/>
          </p:cNvSpPr>
          <p:nvPr/>
        </p:nvSpPr>
        <p:spPr>
          <a:xfrm>
            <a:off x="4836284" y="1303760"/>
            <a:ext cx="2182823" cy="4372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000" dirty="0"/>
              <a:t>Electronic - </a:t>
            </a:r>
            <a:r>
              <a:rPr lang="de-DE" sz="2000" dirty="0" err="1"/>
              <a:t>waste</a:t>
            </a:r>
            <a:endParaRPr lang="en-US" sz="2000" dirty="0"/>
          </a:p>
        </p:txBody>
      </p:sp>
      <p:pic>
        <p:nvPicPr>
          <p:cNvPr id="5" name="Picture 4">
            <a:extLst>
              <a:ext uri="{FF2B5EF4-FFF2-40B4-BE49-F238E27FC236}">
                <a16:creationId xmlns:a16="http://schemas.microsoft.com/office/drawing/2014/main" id="{31631D42-C90B-4E4C-B5C6-91E88E7EBB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2327" y="1776502"/>
            <a:ext cx="2964385" cy="3959373"/>
          </a:xfrm>
          <a:prstGeom prst="rect">
            <a:avLst/>
          </a:prstGeom>
        </p:spPr>
      </p:pic>
      <p:sp>
        <p:nvSpPr>
          <p:cNvPr id="14" name="Text Placeholder 2">
            <a:extLst>
              <a:ext uri="{FF2B5EF4-FFF2-40B4-BE49-F238E27FC236}">
                <a16:creationId xmlns:a16="http://schemas.microsoft.com/office/drawing/2014/main" id="{ADA9FE2A-D0CA-4FBC-A78D-51F7CEC104B8}"/>
              </a:ext>
            </a:extLst>
          </p:cNvPr>
          <p:cNvSpPr txBox="1">
            <a:spLocks/>
          </p:cNvSpPr>
          <p:nvPr/>
        </p:nvSpPr>
        <p:spPr>
          <a:xfrm>
            <a:off x="8348331" y="1303759"/>
            <a:ext cx="2182823" cy="4372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000" dirty="0" err="1"/>
              <a:t>Deforestation</a:t>
            </a:r>
            <a:endParaRPr lang="en-US" sz="2000" dirty="0"/>
          </a:p>
        </p:txBody>
      </p:sp>
      <p:sp>
        <p:nvSpPr>
          <p:cNvPr id="15" name="TextBox 14">
            <a:extLst>
              <a:ext uri="{FF2B5EF4-FFF2-40B4-BE49-F238E27FC236}">
                <a16:creationId xmlns:a16="http://schemas.microsoft.com/office/drawing/2014/main" id="{6AA13473-AD2B-40F7-87C9-4E2396CC3FF0}"/>
              </a:ext>
            </a:extLst>
          </p:cNvPr>
          <p:cNvSpPr txBox="1"/>
          <p:nvPr/>
        </p:nvSpPr>
        <p:spPr>
          <a:xfrm>
            <a:off x="7732327" y="5871211"/>
            <a:ext cx="2879264" cy="261610"/>
          </a:xfrm>
          <a:prstGeom prst="rect">
            <a:avLst/>
          </a:prstGeom>
          <a:noFill/>
        </p:spPr>
        <p:txBody>
          <a:bodyPr wrap="square" rtlCol="0">
            <a:spAutoFit/>
          </a:bodyPr>
          <a:lstStyle/>
          <a:p>
            <a:r>
              <a:rPr lang="de-DE" sz="1100" dirty="0"/>
              <a:t>Source: </a:t>
            </a:r>
            <a:r>
              <a:rPr lang="en-US" sz="1100" dirty="0"/>
              <a:t>Photo by </a:t>
            </a:r>
            <a:r>
              <a:rPr lang="en-US" sz="1100" dirty="0" err="1">
                <a:hlinkClick r:id="rId10"/>
              </a:rPr>
              <a:t>Merrit</a:t>
            </a:r>
            <a:r>
              <a:rPr lang="en-US" sz="1100" dirty="0">
                <a:hlinkClick r:id="rId10"/>
              </a:rPr>
              <a:t> Thomas</a:t>
            </a:r>
            <a:r>
              <a:rPr lang="en-US" sz="1100" dirty="0"/>
              <a:t> from </a:t>
            </a:r>
            <a:r>
              <a:rPr lang="en-US" sz="1100" dirty="0">
                <a:hlinkClick r:id="rId11"/>
              </a:rPr>
              <a:t>Unsplash</a:t>
            </a:r>
            <a:r>
              <a:rPr lang="en-US" sz="1100" dirty="0"/>
              <a:t> </a:t>
            </a:r>
          </a:p>
        </p:txBody>
      </p:sp>
    </p:spTree>
    <p:extLst>
      <p:ext uri="{BB962C8B-B14F-4D97-AF65-F5344CB8AC3E}">
        <p14:creationId xmlns:p14="http://schemas.microsoft.com/office/powerpoint/2010/main" val="330941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E085-6F9A-4A6A-AF04-B7748E579D2E}"/>
              </a:ext>
            </a:extLst>
          </p:cNvPr>
          <p:cNvSpPr>
            <a:spLocks noGrp="1"/>
          </p:cNvSpPr>
          <p:nvPr>
            <p:ph type="title"/>
          </p:nvPr>
        </p:nvSpPr>
        <p:spPr/>
        <p:txBody>
          <a:bodyPr/>
          <a:lstStyle/>
          <a:p>
            <a:r>
              <a:rPr lang="de-DE" dirty="0"/>
              <a:t>E-</a:t>
            </a:r>
            <a:r>
              <a:rPr lang="de-DE" dirty="0" err="1"/>
              <a:t>waste</a:t>
            </a:r>
            <a:r>
              <a:rPr lang="de-DE" dirty="0"/>
              <a:t> </a:t>
            </a:r>
            <a:r>
              <a:rPr lang="de-DE" dirty="0" err="1"/>
              <a:t>group</a:t>
            </a:r>
            <a:r>
              <a:rPr lang="de-DE" dirty="0"/>
              <a:t> </a:t>
            </a:r>
            <a:r>
              <a:rPr lang="de-DE" dirty="0" err="1"/>
              <a:t>activity</a:t>
            </a:r>
            <a:endParaRPr lang="en-US" dirty="0"/>
          </a:p>
        </p:txBody>
      </p:sp>
      <p:sp>
        <p:nvSpPr>
          <p:cNvPr id="4" name="Slide Number Placeholder 3">
            <a:extLst>
              <a:ext uri="{FF2B5EF4-FFF2-40B4-BE49-F238E27FC236}">
                <a16:creationId xmlns:a16="http://schemas.microsoft.com/office/drawing/2014/main" id="{738B2DD1-7C92-4399-BCA2-23095B091EE7}"/>
              </a:ext>
            </a:extLst>
          </p:cNvPr>
          <p:cNvSpPr>
            <a:spLocks noGrp="1"/>
          </p:cNvSpPr>
          <p:nvPr>
            <p:ph type="sldNum" sz="quarter" idx="12"/>
          </p:nvPr>
        </p:nvSpPr>
        <p:spPr/>
        <p:txBody>
          <a:bodyPr/>
          <a:lstStyle/>
          <a:p>
            <a:fld id="{33B1D3DF-6A35-4B1E-91A8-6E4B9C352B0D}" type="slidenum">
              <a:rPr lang="en-GB" smtClean="0"/>
              <a:t>12</a:t>
            </a:fld>
            <a:endParaRPr lang="en-GB"/>
          </a:p>
        </p:txBody>
      </p:sp>
      <p:sp>
        <p:nvSpPr>
          <p:cNvPr id="7" name="Content Placeholder 6">
            <a:extLst>
              <a:ext uri="{FF2B5EF4-FFF2-40B4-BE49-F238E27FC236}">
                <a16:creationId xmlns:a16="http://schemas.microsoft.com/office/drawing/2014/main" id="{3A42A9AD-D955-45F0-A9B2-E91B2E81A393}"/>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Determine the total number of students.</a:t>
            </a:r>
          </a:p>
          <a:p>
            <a:pPr marL="514350" indent="-514350">
              <a:buFont typeface="+mj-lt"/>
              <a:buAutoNum type="arabicPeriod"/>
            </a:pPr>
            <a:r>
              <a:rPr lang="en-US" dirty="0"/>
              <a:t>Count the total number of mobile phones you currently own.</a:t>
            </a:r>
          </a:p>
          <a:p>
            <a:pPr marL="514350" indent="-514350">
              <a:buFont typeface="+mj-lt"/>
              <a:buAutoNum type="arabicPeriod"/>
            </a:pPr>
            <a:r>
              <a:rPr lang="en-US" dirty="0"/>
              <a:t>Calculate the total number of mobile phones you have owned in the past 5 years, excluding the one you currently own.</a:t>
            </a:r>
          </a:p>
          <a:p>
            <a:pPr marL="514350" indent="-514350">
              <a:buFont typeface="+mj-lt"/>
              <a:buAutoNum type="arabicPeriod"/>
            </a:pPr>
            <a:r>
              <a:rPr lang="en-US" dirty="0"/>
              <a:t>Indicate how often you change your mobile phone for a new version (e.g., once a year, once every two years).</a:t>
            </a:r>
          </a:p>
          <a:p>
            <a:pPr marL="514350" indent="-514350">
              <a:buFont typeface="+mj-lt"/>
              <a:buAutoNum type="arabicPeriod"/>
            </a:pPr>
            <a:r>
              <a:rPr lang="en-US" dirty="0"/>
              <a:t>Estimate the approximate number of mobile phones you have changed in the past 5 years and discuss the implications.</a:t>
            </a:r>
          </a:p>
          <a:p>
            <a:pPr marL="514350" indent="-514350">
              <a:buFont typeface="+mj-lt"/>
              <a:buAutoNum type="arabicPeriod"/>
            </a:pPr>
            <a:r>
              <a:rPr lang="en-US" dirty="0"/>
              <a:t>Discuss how you dispose-off obsolete electronic devices and where e-waste usually ends up.</a:t>
            </a:r>
          </a:p>
        </p:txBody>
      </p:sp>
    </p:spTree>
    <p:extLst>
      <p:ext uri="{BB962C8B-B14F-4D97-AF65-F5344CB8AC3E}">
        <p14:creationId xmlns:p14="http://schemas.microsoft.com/office/powerpoint/2010/main" val="117478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C5F2-1353-4B97-9ECE-A0034FDA3B1E}"/>
              </a:ext>
            </a:extLst>
          </p:cNvPr>
          <p:cNvSpPr>
            <a:spLocks noGrp="1"/>
          </p:cNvSpPr>
          <p:nvPr>
            <p:ph type="title"/>
          </p:nvPr>
        </p:nvSpPr>
        <p:spPr/>
        <p:txBody>
          <a:bodyPr/>
          <a:lstStyle/>
          <a:p>
            <a:r>
              <a:rPr lang="de-DE" dirty="0"/>
              <a:t>Short </a:t>
            </a:r>
            <a:r>
              <a:rPr lang="de-DE" dirty="0" err="1"/>
              <a:t>clip</a:t>
            </a:r>
            <a:r>
              <a:rPr lang="de-DE" dirty="0"/>
              <a:t>: Ghana digital </a:t>
            </a:r>
            <a:r>
              <a:rPr lang="de-DE" dirty="0" err="1"/>
              <a:t>dumping</a:t>
            </a:r>
            <a:r>
              <a:rPr lang="de-DE" dirty="0"/>
              <a:t> </a:t>
            </a:r>
            <a:r>
              <a:rPr lang="de-DE" dirty="0" err="1"/>
              <a:t>ground</a:t>
            </a:r>
            <a:endParaRPr lang="en-US" dirty="0"/>
          </a:p>
        </p:txBody>
      </p:sp>
      <p:pic>
        <p:nvPicPr>
          <p:cNvPr id="5" name="Online Media 4" title="Ghana: Digital Graveyard">
            <a:hlinkClick r:id="" action="ppaction://media"/>
            <a:extLst>
              <a:ext uri="{FF2B5EF4-FFF2-40B4-BE49-F238E27FC236}">
                <a16:creationId xmlns:a16="http://schemas.microsoft.com/office/drawing/2014/main" id="{A40CC9F8-961F-47CB-A3A7-E82313B15D6A}"/>
              </a:ext>
            </a:extLst>
          </p:cNvPr>
          <p:cNvPicPr>
            <a:picLocks noGrp="1" noRot="1" noChangeAspect="1"/>
          </p:cNvPicPr>
          <p:nvPr>
            <p:ph idx="1"/>
            <a:videoFile r:link="rId1"/>
          </p:nvPr>
        </p:nvPicPr>
        <p:blipFill>
          <a:blip r:embed="rId3"/>
          <a:stretch>
            <a:fillRect/>
          </a:stretch>
        </p:blipFill>
        <p:spPr>
          <a:xfrm>
            <a:off x="1946366" y="1242964"/>
            <a:ext cx="8512628" cy="4788353"/>
          </a:xfrm>
          <a:prstGeom prst="rect">
            <a:avLst/>
          </a:prstGeom>
        </p:spPr>
      </p:pic>
      <p:sp>
        <p:nvSpPr>
          <p:cNvPr id="4" name="Slide Number Placeholder 3">
            <a:extLst>
              <a:ext uri="{FF2B5EF4-FFF2-40B4-BE49-F238E27FC236}">
                <a16:creationId xmlns:a16="http://schemas.microsoft.com/office/drawing/2014/main" id="{FF086DAD-530C-41B2-860E-4EEBC400B108}"/>
              </a:ext>
            </a:extLst>
          </p:cNvPr>
          <p:cNvSpPr>
            <a:spLocks noGrp="1"/>
          </p:cNvSpPr>
          <p:nvPr>
            <p:ph type="sldNum" sz="quarter" idx="12"/>
          </p:nvPr>
        </p:nvSpPr>
        <p:spPr/>
        <p:txBody>
          <a:bodyPr/>
          <a:lstStyle/>
          <a:p>
            <a:fld id="{33B1D3DF-6A35-4B1E-91A8-6E4B9C352B0D}" type="slidenum">
              <a:rPr lang="en-GB" smtClean="0"/>
              <a:t>13</a:t>
            </a:fld>
            <a:endParaRPr lang="en-GB"/>
          </a:p>
        </p:txBody>
      </p:sp>
      <p:pic>
        <p:nvPicPr>
          <p:cNvPr id="7" name="Graphic 6" descr="Play">
            <a:extLst>
              <a:ext uri="{FF2B5EF4-FFF2-40B4-BE49-F238E27FC236}">
                <a16:creationId xmlns:a16="http://schemas.microsoft.com/office/drawing/2014/main" id="{3B6C03B9-C004-46D6-8069-3AE85E85E6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339445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F2D3-FF2E-4008-9BDB-802D6C06099F}"/>
              </a:ext>
            </a:extLst>
          </p:cNvPr>
          <p:cNvSpPr>
            <a:spLocks noGrp="1"/>
          </p:cNvSpPr>
          <p:nvPr>
            <p:ph type="title"/>
          </p:nvPr>
        </p:nvSpPr>
        <p:spPr/>
        <p:txBody>
          <a:bodyPr/>
          <a:lstStyle/>
          <a:p>
            <a:r>
              <a:rPr lang="de-DE" dirty="0" err="1"/>
              <a:t>Learnings</a:t>
            </a:r>
            <a:r>
              <a:rPr lang="de-DE" dirty="0"/>
              <a:t> </a:t>
            </a:r>
            <a:r>
              <a:rPr lang="de-DE" dirty="0" err="1"/>
              <a:t>from</a:t>
            </a:r>
            <a:r>
              <a:rPr lang="de-DE" dirty="0"/>
              <a:t> e-</a:t>
            </a:r>
            <a:r>
              <a:rPr lang="de-DE" dirty="0" err="1"/>
              <a:t>waste</a:t>
            </a:r>
            <a:r>
              <a:rPr lang="de-DE" dirty="0"/>
              <a:t> </a:t>
            </a:r>
            <a:r>
              <a:rPr lang="de-DE" dirty="0" err="1"/>
              <a:t>case</a:t>
            </a:r>
            <a:endParaRPr lang="en-US" dirty="0"/>
          </a:p>
        </p:txBody>
      </p:sp>
      <p:sp>
        <p:nvSpPr>
          <p:cNvPr id="3" name="Content Placeholder 2">
            <a:extLst>
              <a:ext uri="{FF2B5EF4-FFF2-40B4-BE49-F238E27FC236}">
                <a16:creationId xmlns:a16="http://schemas.microsoft.com/office/drawing/2014/main" id="{EFFBB6EF-AABF-40EA-90C2-24D5016E8C6D}"/>
              </a:ext>
            </a:extLst>
          </p:cNvPr>
          <p:cNvSpPr>
            <a:spLocks noGrp="1"/>
          </p:cNvSpPr>
          <p:nvPr>
            <p:ph idx="1"/>
          </p:nvPr>
        </p:nvSpPr>
        <p:spPr/>
        <p:txBody>
          <a:bodyPr>
            <a:normAutofit fontScale="92500"/>
          </a:bodyPr>
          <a:lstStyle/>
          <a:p>
            <a:r>
              <a:rPr lang="en-US" dirty="0"/>
              <a:t>The prevailing development narrative primarily emphasizes economic growth without adequately considering the inherent risks associated with development. Often, these risks pose significant threats to both human well-being and the environment.</a:t>
            </a:r>
          </a:p>
          <a:p>
            <a:endParaRPr lang="de-DE" dirty="0"/>
          </a:p>
          <a:p>
            <a:r>
              <a:rPr lang="en-US" dirty="0"/>
              <a:t>The goal of economic growth and development drives more output and consumption, sometimes without regard for the implications of our decisions. The notion of sustainable development emerged in the 1980s in response to a rising awareness of the negative environmental consequences that began to emerge during that time period.</a:t>
            </a:r>
          </a:p>
        </p:txBody>
      </p:sp>
      <p:sp>
        <p:nvSpPr>
          <p:cNvPr id="4" name="Slide Number Placeholder 3">
            <a:extLst>
              <a:ext uri="{FF2B5EF4-FFF2-40B4-BE49-F238E27FC236}">
                <a16:creationId xmlns:a16="http://schemas.microsoft.com/office/drawing/2014/main" id="{A3F1E36F-E6FF-4815-9E90-683676E620C1}"/>
              </a:ext>
            </a:extLst>
          </p:cNvPr>
          <p:cNvSpPr>
            <a:spLocks noGrp="1"/>
          </p:cNvSpPr>
          <p:nvPr>
            <p:ph type="sldNum" sz="quarter" idx="12"/>
          </p:nvPr>
        </p:nvSpPr>
        <p:spPr/>
        <p:txBody>
          <a:bodyPr/>
          <a:lstStyle/>
          <a:p>
            <a:fld id="{33B1D3DF-6A35-4B1E-91A8-6E4B9C352B0D}" type="slidenum">
              <a:rPr lang="en-GB" smtClean="0"/>
              <a:t>14</a:t>
            </a:fld>
            <a:endParaRPr lang="en-GB"/>
          </a:p>
        </p:txBody>
      </p:sp>
    </p:spTree>
    <p:extLst>
      <p:ext uri="{BB962C8B-B14F-4D97-AF65-F5344CB8AC3E}">
        <p14:creationId xmlns:p14="http://schemas.microsoft.com/office/powerpoint/2010/main" val="97457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8697-414F-4778-9D10-29B8D063C9D2}"/>
              </a:ext>
            </a:extLst>
          </p:cNvPr>
          <p:cNvSpPr>
            <a:spLocks noGrp="1"/>
          </p:cNvSpPr>
          <p:nvPr>
            <p:ph type="title"/>
          </p:nvPr>
        </p:nvSpPr>
        <p:spPr/>
        <p:txBody>
          <a:bodyPr/>
          <a:lstStyle/>
          <a:p>
            <a:r>
              <a:rPr lang="en-US" dirty="0"/>
              <a:t>Topic 2</a:t>
            </a:r>
          </a:p>
        </p:txBody>
      </p:sp>
      <p:sp>
        <p:nvSpPr>
          <p:cNvPr id="4" name="Text Placeholder 3">
            <a:extLst>
              <a:ext uri="{FF2B5EF4-FFF2-40B4-BE49-F238E27FC236}">
                <a16:creationId xmlns:a16="http://schemas.microsoft.com/office/drawing/2014/main" id="{0B9E7FFF-0649-4736-AA21-68366ADD34C9}"/>
              </a:ext>
            </a:extLst>
          </p:cNvPr>
          <p:cNvSpPr>
            <a:spLocks noGrp="1"/>
          </p:cNvSpPr>
          <p:nvPr>
            <p:ph type="body" sz="half" idx="2"/>
          </p:nvPr>
        </p:nvSpPr>
        <p:spPr/>
        <p:txBody>
          <a:bodyPr/>
          <a:lstStyle/>
          <a:p>
            <a:r>
              <a:rPr lang="en-US" b="1" dirty="0"/>
              <a:t>Introduction, History and evolution of Sustainable Development</a:t>
            </a:r>
          </a:p>
        </p:txBody>
      </p:sp>
      <p:sp>
        <p:nvSpPr>
          <p:cNvPr id="5" name="Slide Number Placeholder 4">
            <a:extLst>
              <a:ext uri="{FF2B5EF4-FFF2-40B4-BE49-F238E27FC236}">
                <a16:creationId xmlns:a16="http://schemas.microsoft.com/office/drawing/2014/main" id="{4776F666-B641-4B8B-A07A-BF94FA35C5DC}"/>
              </a:ext>
            </a:extLst>
          </p:cNvPr>
          <p:cNvSpPr>
            <a:spLocks noGrp="1"/>
          </p:cNvSpPr>
          <p:nvPr>
            <p:ph type="sldNum" sz="quarter" idx="12"/>
          </p:nvPr>
        </p:nvSpPr>
        <p:spPr/>
        <p:txBody>
          <a:bodyPr/>
          <a:lstStyle/>
          <a:p>
            <a:fld id="{33B1D3DF-6A35-4B1E-91A8-6E4B9C352B0D}" type="slidenum">
              <a:rPr lang="en-GB" smtClean="0"/>
              <a:t>15</a:t>
            </a:fld>
            <a:endParaRPr lang="en-GB"/>
          </a:p>
        </p:txBody>
      </p:sp>
      <p:sp>
        <p:nvSpPr>
          <p:cNvPr id="45" name="TextBox 44">
            <a:extLst>
              <a:ext uri="{FF2B5EF4-FFF2-40B4-BE49-F238E27FC236}">
                <a16:creationId xmlns:a16="http://schemas.microsoft.com/office/drawing/2014/main" id="{9459CCC1-9D00-4216-BFE6-0D4304DB07A1}"/>
              </a:ext>
            </a:extLst>
          </p:cNvPr>
          <p:cNvSpPr txBox="1"/>
          <p:nvPr/>
        </p:nvSpPr>
        <p:spPr>
          <a:xfrm>
            <a:off x="4424998" y="5570824"/>
            <a:ext cx="7366000" cy="215444"/>
          </a:xfrm>
          <a:prstGeom prst="rect">
            <a:avLst/>
          </a:prstGeom>
          <a:noFill/>
        </p:spPr>
        <p:txBody>
          <a:bodyPr wrap="square" rtlCol="0">
            <a:spAutoFit/>
          </a:bodyPr>
          <a:lstStyle/>
          <a:p>
            <a:r>
              <a:rPr lang="en-US" sz="800" dirty="0"/>
              <a:t>Photo courtesy: </a:t>
            </a:r>
            <a:r>
              <a:rPr lang="en-US" sz="800" dirty="0" err="1"/>
              <a:t>Leverageedu</a:t>
            </a:r>
            <a:r>
              <a:rPr lang="en-US" sz="800" dirty="0"/>
              <a:t> (2024). https://leverageedu.com/blog/concept-of-sustainable-development/</a:t>
            </a:r>
          </a:p>
        </p:txBody>
      </p:sp>
      <p:pic>
        <p:nvPicPr>
          <p:cNvPr id="2052" name="Picture 4" descr="Concept of Sustainable Development">
            <a:extLst>
              <a:ext uri="{FF2B5EF4-FFF2-40B4-BE49-F238E27FC236}">
                <a16:creationId xmlns:a16="http://schemas.microsoft.com/office/drawing/2014/main" id="{E7C3E96B-13BE-49A9-BDCC-3B8CF3FC7A4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455478" y="1129218"/>
            <a:ext cx="7032171" cy="439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5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A3B1-60D9-4118-AAC6-583683EFC078}"/>
              </a:ext>
            </a:extLst>
          </p:cNvPr>
          <p:cNvSpPr>
            <a:spLocks noGrp="1"/>
          </p:cNvSpPr>
          <p:nvPr>
            <p:ph type="title"/>
          </p:nvPr>
        </p:nvSpPr>
        <p:spPr/>
        <p:txBody>
          <a:bodyPr>
            <a:normAutofit fontScale="90000"/>
          </a:bodyPr>
          <a:lstStyle/>
          <a:p>
            <a:r>
              <a:rPr lang="de-DE" dirty="0"/>
              <a:t>Development </a:t>
            </a:r>
            <a:r>
              <a:rPr lang="de-DE" dirty="0" err="1"/>
              <a:t>vs</a:t>
            </a:r>
            <a:r>
              <a:rPr lang="de-DE" dirty="0"/>
              <a:t> </a:t>
            </a:r>
            <a:r>
              <a:rPr lang="de-DE" dirty="0" err="1"/>
              <a:t>Sustainable</a:t>
            </a:r>
            <a:r>
              <a:rPr lang="de-DE" dirty="0"/>
              <a:t> Development</a:t>
            </a:r>
            <a:endParaRPr lang="en-US" dirty="0"/>
          </a:p>
        </p:txBody>
      </p:sp>
      <p:sp>
        <p:nvSpPr>
          <p:cNvPr id="3" name="Text Placeholder 2">
            <a:extLst>
              <a:ext uri="{FF2B5EF4-FFF2-40B4-BE49-F238E27FC236}">
                <a16:creationId xmlns:a16="http://schemas.microsoft.com/office/drawing/2014/main" id="{A0249C99-60FB-4178-A1E9-6FB026F2A9D8}"/>
              </a:ext>
            </a:extLst>
          </p:cNvPr>
          <p:cNvSpPr>
            <a:spLocks noGrp="1"/>
          </p:cNvSpPr>
          <p:nvPr>
            <p:ph type="body" idx="1"/>
          </p:nvPr>
        </p:nvSpPr>
        <p:spPr/>
        <p:txBody>
          <a:bodyPr/>
          <a:lstStyle/>
          <a:p>
            <a:r>
              <a:rPr lang="de-DE" dirty="0"/>
              <a:t>Development</a:t>
            </a:r>
            <a:endParaRPr lang="en-US" dirty="0"/>
          </a:p>
        </p:txBody>
      </p:sp>
      <p:sp>
        <p:nvSpPr>
          <p:cNvPr id="4" name="Content Placeholder 3">
            <a:extLst>
              <a:ext uri="{FF2B5EF4-FFF2-40B4-BE49-F238E27FC236}">
                <a16:creationId xmlns:a16="http://schemas.microsoft.com/office/drawing/2014/main" id="{A8270F0E-9707-41A5-8EAA-478B33D79767}"/>
              </a:ext>
            </a:extLst>
          </p:cNvPr>
          <p:cNvSpPr>
            <a:spLocks noGrp="1"/>
          </p:cNvSpPr>
          <p:nvPr>
            <p:ph sz="half" idx="2"/>
          </p:nvPr>
        </p:nvSpPr>
        <p:spPr/>
        <p:txBody>
          <a:bodyPr>
            <a:normAutofit lnSpcReduction="10000"/>
          </a:bodyPr>
          <a:lstStyle/>
          <a:p>
            <a:r>
              <a:rPr lang="de-DE" dirty="0"/>
              <a:t>- Development </a:t>
            </a:r>
            <a:r>
              <a:rPr lang="de-DE" dirty="0" err="1"/>
              <a:t>is</a:t>
            </a:r>
            <a:r>
              <a:rPr lang="de-DE" dirty="0"/>
              <a:t> </a:t>
            </a:r>
            <a:r>
              <a:rPr lang="de-DE" dirty="0" err="1"/>
              <a:t>mostly</a:t>
            </a:r>
            <a:r>
              <a:rPr lang="de-DE" dirty="0"/>
              <a:t> </a:t>
            </a:r>
            <a:r>
              <a:rPr lang="de-DE" dirty="0" err="1"/>
              <a:t>used</a:t>
            </a:r>
            <a:r>
              <a:rPr lang="de-DE" dirty="0"/>
              <a:t> </a:t>
            </a:r>
            <a:r>
              <a:rPr lang="de-DE" dirty="0" err="1"/>
              <a:t>as</a:t>
            </a:r>
            <a:r>
              <a:rPr lang="de-DE" dirty="0"/>
              <a:t> an `</a:t>
            </a:r>
            <a:r>
              <a:rPr lang="de-DE" dirty="0" err="1"/>
              <a:t>economic</a:t>
            </a:r>
            <a:r>
              <a:rPr lang="de-DE" dirty="0"/>
              <a:t>´ </a:t>
            </a:r>
            <a:r>
              <a:rPr lang="de-DE" dirty="0" err="1"/>
              <a:t>concept</a:t>
            </a:r>
            <a:r>
              <a:rPr lang="de-DE" dirty="0"/>
              <a:t>.</a:t>
            </a:r>
          </a:p>
          <a:p>
            <a:r>
              <a:rPr lang="de-DE" dirty="0"/>
              <a:t>- </a:t>
            </a:r>
            <a:r>
              <a:rPr lang="en-US" dirty="0"/>
              <a:t>Wealth generation is at the heart of the development paradigm.</a:t>
            </a:r>
          </a:p>
          <a:p>
            <a:r>
              <a:rPr lang="de-DE" dirty="0"/>
              <a:t>- </a:t>
            </a:r>
            <a:r>
              <a:rPr lang="en-US" dirty="0"/>
              <a:t>Natural resources are the basic condition for development. </a:t>
            </a:r>
          </a:p>
          <a:p>
            <a:r>
              <a:rPr lang="de-DE" dirty="0"/>
              <a:t>-</a:t>
            </a:r>
            <a:r>
              <a:rPr lang="en-US" dirty="0"/>
              <a:t> Centered on resource exploitation and maximization of resource use.</a:t>
            </a:r>
          </a:p>
          <a:p>
            <a:r>
              <a:rPr lang="de-DE" dirty="0"/>
              <a:t>-</a:t>
            </a:r>
            <a:r>
              <a:rPr lang="en-US" dirty="0"/>
              <a:t> Treat environmental deterioration as an inevitable consequence of development.</a:t>
            </a:r>
          </a:p>
          <a:p>
            <a:r>
              <a:rPr lang="de-DE" dirty="0"/>
              <a:t>- Needs </a:t>
            </a:r>
            <a:r>
              <a:rPr lang="de-DE" dirty="0" err="1"/>
              <a:t>of</a:t>
            </a:r>
            <a:r>
              <a:rPr lang="de-DE" dirty="0"/>
              <a:t> </a:t>
            </a:r>
            <a:r>
              <a:rPr lang="de-DE" dirty="0" err="1"/>
              <a:t>the</a:t>
            </a:r>
            <a:r>
              <a:rPr lang="de-DE" dirty="0"/>
              <a:t> </a:t>
            </a:r>
            <a:r>
              <a:rPr lang="de-DE" dirty="0" err="1"/>
              <a:t>current</a:t>
            </a:r>
            <a:r>
              <a:rPr lang="de-DE" dirty="0"/>
              <a:t> </a:t>
            </a:r>
            <a:r>
              <a:rPr lang="de-DE" dirty="0" err="1"/>
              <a:t>generation</a:t>
            </a:r>
            <a:r>
              <a:rPr lang="de-DE" dirty="0"/>
              <a:t> </a:t>
            </a:r>
            <a:r>
              <a:rPr lang="de-DE" dirty="0" err="1"/>
              <a:t>only</a:t>
            </a:r>
            <a:r>
              <a:rPr lang="de-DE" dirty="0"/>
              <a:t>.</a:t>
            </a:r>
          </a:p>
          <a:p>
            <a:endParaRPr lang="en-US" dirty="0"/>
          </a:p>
        </p:txBody>
      </p:sp>
      <p:sp>
        <p:nvSpPr>
          <p:cNvPr id="5" name="Text Placeholder 4">
            <a:extLst>
              <a:ext uri="{FF2B5EF4-FFF2-40B4-BE49-F238E27FC236}">
                <a16:creationId xmlns:a16="http://schemas.microsoft.com/office/drawing/2014/main" id="{41D950DD-3C55-4573-A68F-3ABFB30CB48A}"/>
              </a:ext>
            </a:extLst>
          </p:cNvPr>
          <p:cNvSpPr>
            <a:spLocks noGrp="1"/>
          </p:cNvSpPr>
          <p:nvPr>
            <p:ph type="body" sz="quarter" idx="3"/>
          </p:nvPr>
        </p:nvSpPr>
        <p:spPr/>
        <p:txBody>
          <a:bodyPr/>
          <a:lstStyle/>
          <a:p>
            <a:r>
              <a:rPr lang="de-DE" dirty="0" err="1"/>
              <a:t>Sustainable</a:t>
            </a:r>
            <a:r>
              <a:rPr lang="de-DE" dirty="0"/>
              <a:t> Development</a:t>
            </a:r>
            <a:endParaRPr lang="en-US" dirty="0"/>
          </a:p>
        </p:txBody>
      </p:sp>
      <p:sp>
        <p:nvSpPr>
          <p:cNvPr id="6" name="Content Placeholder 5">
            <a:extLst>
              <a:ext uri="{FF2B5EF4-FFF2-40B4-BE49-F238E27FC236}">
                <a16:creationId xmlns:a16="http://schemas.microsoft.com/office/drawing/2014/main" id="{CF776358-387B-4C85-A93A-EF8EF6B193AA}"/>
              </a:ext>
            </a:extLst>
          </p:cNvPr>
          <p:cNvSpPr>
            <a:spLocks noGrp="1"/>
          </p:cNvSpPr>
          <p:nvPr>
            <p:ph sz="quarter" idx="4"/>
          </p:nvPr>
        </p:nvSpPr>
        <p:spPr/>
        <p:txBody>
          <a:bodyPr>
            <a:normAutofit lnSpcReduction="10000"/>
          </a:bodyPr>
          <a:lstStyle/>
          <a:p>
            <a:r>
              <a:rPr lang="de-DE" dirty="0"/>
              <a:t>- </a:t>
            </a:r>
            <a:r>
              <a:rPr lang="de-DE" dirty="0" err="1"/>
              <a:t>Sustainable</a:t>
            </a:r>
            <a:r>
              <a:rPr lang="de-DE" dirty="0"/>
              <a:t> </a:t>
            </a:r>
            <a:r>
              <a:rPr lang="de-DE" dirty="0" err="1"/>
              <a:t>development</a:t>
            </a:r>
            <a:r>
              <a:rPr lang="de-DE" dirty="0"/>
              <a:t> </a:t>
            </a:r>
            <a:r>
              <a:rPr lang="de-DE" dirty="0" err="1"/>
              <a:t>is</a:t>
            </a:r>
            <a:r>
              <a:rPr lang="de-DE" dirty="0"/>
              <a:t> a </a:t>
            </a:r>
            <a:r>
              <a:rPr lang="de-DE" dirty="0" err="1"/>
              <a:t>multidisciplinary</a:t>
            </a:r>
            <a:r>
              <a:rPr lang="de-DE" dirty="0"/>
              <a:t> </a:t>
            </a:r>
            <a:r>
              <a:rPr lang="de-DE" dirty="0" err="1"/>
              <a:t>concept</a:t>
            </a:r>
            <a:r>
              <a:rPr lang="de-DE" dirty="0"/>
              <a:t>, a </a:t>
            </a:r>
            <a:r>
              <a:rPr lang="en-US" dirty="0"/>
              <a:t>mix of socio-economic and environmental development.</a:t>
            </a:r>
            <a:endParaRPr lang="de-DE" dirty="0"/>
          </a:p>
          <a:p>
            <a:r>
              <a:rPr lang="de-DE" dirty="0"/>
              <a:t>- </a:t>
            </a:r>
            <a:r>
              <a:rPr lang="en-US" dirty="0"/>
              <a:t>Sustainable development is people-centered and society is a key pillar.</a:t>
            </a:r>
            <a:endParaRPr lang="de-DE" dirty="0"/>
          </a:p>
          <a:p>
            <a:r>
              <a:rPr lang="de-DE" dirty="0"/>
              <a:t>- </a:t>
            </a:r>
            <a:r>
              <a:rPr lang="en-US" dirty="0"/>
              <a:t>Human resources as the focus of sustainable development.</a:t>
            </a:r>
          </a:p>
          <a:p>
            <a:r>
              <a:rPr lang="de-DE" dirty="0"/>
              <a:t>-</a:t>
            </a:r>
            <a:r>
              <a:rPr lang="en-US" dirty="0"/>
              <a:t> Oriented toward conservation and sustainable usage of resources.</a:t>
            </a:r>
          </a:p>
          <a:p>
            <a:r>
              <a:rPr lang="de-DE" dirty="0"/>
              <a:t>-</a:t>
            </a:r>
            <a:r>
              <a:rPr lang="en-US" dirty="0"/>
              <a:t> Equal focus on current as well as future generations. </a:t>
            </a:r>
          </a:p>
        </p:txBody>
      </p:sp>
      <p:sp>
        <p:nvSpPr>
          <p:cNvPr id="7" name="Slide Number Placeholder 6">
            <a:extLst>
              <a:ext uri="{FF2B5EF4-FFF2-40B4-BE49-F238E27FC236}">
                <a16:creationId xmlns:a16="http://schemas.microsoft.com/office/drawing/2014/main" id="{3A0985B2-CF25-42BC-8172-71725207710C}"/>
              </a:ext>
            </a:extLst>
          </p:cNvPr>
          <p:cNvSpPr>
            <a:spLocks noGrp="1"/>
          </p:cNvSpPr>
          <p:nvPr>
            <p:ph type="sldNum" sz="quarter" idx="12"/>
          </p:nvPr>
        </p:nvSpPr>
        <p:spPr/>
        <p:txBody>
          <a:bodyPr/>
          <a:lstStyle/>
          <a:p>
            <a:fld id="{33B1D3DF-6A35-4B1E-91A8-6E4B9C352B0D}" type="slidenum">
              <a:rPr lang="en-GB" smtClean="0"/>
              <a:pPr/>
              <a:t>16</a:t>
            </a:fld>
            <a:endParaRPr lang="en-GB"/>
          </a:p>
        </p:txBody>
      </p:sp>
      <p:sp>
        <p:nvSpPr>
          <p:cNvPr id="8" name="TextBox 7">
            <a:extLst>
              <a:ext uri="{FF2B5EF4-FFF2-40B4-BE49-F238E27FC236}">
                <a16:creationId xmlns:a16="http://schemas.microsoft.com/office/drawing/2014/main" id="{42D47D2B-B8CC-46B1-B77B-09BEC7BE3D1C}"/>
              </a:ext>
            </a:extLst>
          </p:cNvPr>
          <p:cNvSpPr txBox="1"/>
          <p:nvPr/>
        </p:nvSpPr>
        <p:spPr>
          <a:xfrm>
            <a:off x="8904515" y="6035040"/>
            <a:ext cx="2251166" cy="307777"/>
          </a:xfrm>
          <a:prstGeom prst="rect">
            <a:avLst/>
          </a:prstGeom>
          <a:noFill/>
        </p:spPr>
        <p:txBody>
          <a:bodyPr wrap="square" rtlCol="0">
            <a:spAutoFit/>
          </a:bodyPr>
          <a:lstStyle/>
          <a:p>
            <a:r>
              <a:rPr lang="de-DE" sz="1400" dirty="0"/>
              <a:t>Source: Rogers et al. (2007)</a:t>
            </a:r>
            <a:endParaRPr lang="en-US" sz="1400" dirty="0"/>
          </a:p>
        </p:txBody>
      </p:sp>
    </p:spTree>
    <p:extLst>
      <p:ext uri="{BB962C8B-B14F-4D97-AF65-F5344CB8AC3E}">
        <p14:creationId xmlns:p14="http://schemas.microsoft.com/office/powerpoint/2010/main" val="171246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7BC4-FE3B-465D-9E6E-A0C47FD0FB8A}"/>
              </a:ext>
            </a:extLst>
          </p:cNvPr>
          <p:cNvSpPr>
            <a:spLocks noGrp="1"/>
          </p:cNvSpPr>
          <p:nvPr>
            <p:ph type="title"/>
          </p:nvPr>
        </p:nvSpPr>
        <p:spPr/>
        <p:txBody>
          <a:bodyPr/>
          <a:lstStyle/>
          <a:p>
            <a:r>
              <a:rPr lang="de-DE" dirty="0"/>
              <a:t>The </a:t>
            </a:r>
            <a:r>
              <a:rPr lang="de-DE" dirty="0" err="1"/>
              <a:t>concept</a:t>
            </a:r>
            <a:r>
              <a:rPr lang="de-DE" dirty="0"/>
              <a:t> </a:t>
            </a:r>
            <a:r>
              <a:rPr lang="de-DE" dirty="0" err="1"/>
              <a:t>of</a:t>
            </a:r>
            <a:r>
              <a:rPr lang="de-DE" dirty="0"/>
              <a:t> </a:t>
            </a:r>
            <a:r>
              <a:rPr lang="de-DE" dirty="0" err="1"/>
              <a:t>Sustainable</a:t>
            </a:r>
            <a:r>
              <a:rPr lang="de-DE" dirty="0"/>
              <a:t> Development</a:t>
            </a:r>
            <a:endParaRPr lang="en-US" dirty="0"/>
          </a:p>
        </p:txBody>
      </p:sp>
      <p:sp>
        <p:nvSpPr>
          <p:cNvPr id="3" name="Content Placeholder 2">
            <a:extLst>
              <a:ext uri="{FF2B5EF4-FFF2-40B4-BE49-F238E27FC236}">
                <a16:creationId xmlns:a16="http://schemas.microsoft.com/office/drawing/2014/main" id="{F2ECC1D1-BB38-4C69-AC6F-E580A0B7BF79}"/>
              </a:ext>
            </a:extLst>
          </p:cNvPr>
          <p:cNvSpPr>
            <a:spLocks noGrp="1"/>
          </p:cNvSpPr>
          <p:nvPr>
            <p:ph idx="1"/>
          </p:nvPr>
        </p:nvSpPr>
        <p:spPr/>
        <p:txBody>
          <a:bodyPr>
            <a:normAutofit fontScale="92500"/>
          </a:bodyPr>
          <a:lstStyle/>
          <a:p>
            <a:r>
              <a:rPr lang="en-US" dirty="0"/>
              <a:t>Report “Our common Future”: </a:t>
            </a:r>
            <a:r>
              <a:rPr lang="en-US" i="1" dirty="0"/>
              <a:t>Sustainable development is development that meets the needs of the present without compromising the ability of future generations to meet their own needs</a:t>
            </a:r>
            <a:r>
              <a:rPr lang="en-US" dirty="0"/>
              <a:t> (The Brundtland Commission, 1987).</a:t>
            </a:r>
          </a:p>
          <a:p>
            <a:endParaRPr lang="en-US" dirty="0"/>
          </a:p>
          <a:p>
            <a:r>
              <a:rPr lang="en-US" dirty="0"/>
              <a:t>This definition has two key concepts: </a:t>
            </a:r>
          </a:p>
          <a:p>
            <a:r>
              <a:rPr lang="en-US" dirty="0"/>
              <a:t>(1) ‘needs’, in particular “the essential needs of the world’s poor,” </a:t>
            </a:r>
          </a:p>
          <a:p>
            <a:r>
              <a:rPr lang="en-US" dirty="0"/>
              <a:t>(2) ‘limitations’, meaning “limitations imposed by the state of technology and social organization on the environment’s ability to meet present and future needs”.</a:t>
            </a:r>
          </a:p>
        </p:txBody>
      </p:sp>
      <p:sp>
        <p:nvSpPr>
          <p:cNvPr id="4" name="Slide Number Placeholder 3">
            <a:extLst>
              <a:ext uri="{FF2B5EF4-FFF2-40B4-BE49-F238E27FC236}">
                <a16:creationId xmlns:a16="http://schemas.microsoft.com/office/drawing/2014/main" id="{80CE6A01-0AB1-47F2-BBF9-5554A9E0FAF5}"/>
              </a:ext>
            </a:extLst>
          </p:cNvPr>
          <p:cNvSpPr>
            <a:spLocks noGrp="1"/>
          </p:cNvSpPr>
          <p:nvPr>
            <p:ph type="sldNum" sz="quarter" idx="12"/>
          </p:nvPr>
        </p:nvSpPr>
        <p:spPr/>
        <p:txBody>
          <a:bodyPr/>
          <a:lstStyle/>
          <a:p>
            <a:fld id="{33B1D3DF-6A35-4B1E-91A8-6E4B9C352B0D}" type="slidenum">
              <a:rPr lang="en-GB" smtClean="0"/>
              <a:t>17</a:t>
            </a:fld>
            <a:endParaRPr lang="en-GB"/>
          </a:p>
        </p:txBody>
      </p:sp>
    </p:spTree>
    <p:extLst>
      <p:ext uri="{BB962C8B-B14F-4D97-AF65-F5344CB8AC3E}">
        <p14:creationId xmlns:p14="http://schemas.microsoft.com/office/powerpoint/2010/main" val="184774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7BC4-FE3B-465D-9E6E-A0C47FD0FB8A}"/>
              </a:ext>
            </a:extLst>
          </p:cNvPr>
          <p:cNvSpPr>
            <a:spLocks noGrp="1"/>
          </p:cNvSpPr>
          <p:nvPr>
            <p:ph type="title"/>
          </p:nvPr>
        </p:nvSpPr>
        <p:spPr/>
        <p:txBody>
          <a:bodyPr/>
          <a:lstStyle/>
          <a:p>
            <a:r>
              <a:rPr lang="de-DE" dirty="0"/>
              <a:t>The </a:t>
            </a:r>
            <a:r>
              <a:rPr lang="de-DE" dirty="0" err="1"/>
              <a:t>concept</a:t>
            </a:r>
            <a:r>
              <a:rPr lang="de-DE" dirty="0"/>
              <a:t> </a:t>
            </a:r>
            <a:r>
              <a:rPr lang="de-DE" dirty="0" err="1"/>
              <a:t>of</a:t>
            </a:r>
            <a:r>
              <a:rPr lang="de-DE" dirty="0"/>
              <a:t> </a:t>
            </a:r>
            <a:r>
              <a:rPr lang="de-DE" dirty="0" err="1"/>
              <a:t>Sustainable</a:t>
            </a:r>
            <a:r>
              <a:rPr lang="de-DE" dirty="0"/>
              <a:t> Development</a:t>
            </a:r>
            <a:endParaRPr lang="en-US" dirty="0"/>
          </a:p>
        </p:txBody>
      </p:sp>
      <p:graphicFrame>
        <p:nvGraphicFramePr>
          <p:cNvPr id="7" name="Content Placeholder 6">
            <a:extLst>
              <a:ext uri="{FF2B5EF4-FFF2-40B4-BE49-F238E27FC236}">
                <a16:creationId xmlns:a16="http://schemas.microsoft.com/office/drawing/2014/main" id="{9A0BB759-380F-4DDD-A01C-236CCC543364}"/>
              </a:ext>
            </a:extLst>
          </p:cNvPr>
          <p:cNvGraphicFramePr>
            <a:graphicFrameLocks noGrp="1"/>
          </p:cNvGraphicFramePr>
          <p:nvPr>
            <p:ph idx="1"/>
            <p:extLst>
              <p:ext uri="{D42A27DB-BD31-4B8C-83A1-F6EECF244321}">
                <p14:modId xmlns:p14="http://schemas.microsoft.com/office/powerpoint/2010/main" val="4283873562"/>
              </p:ext>
            </p:extLst>
          </p:nvPr>
        </p:nvGraphicFramePr>
        <p:xfrm>
          <a:off x="1096963" y="1365250"/>
          <a:ext cx="100584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0CE6A01-0AB1-47F2-BBF9-5554A9E0FAF5}"/>
              </a:ext>
            </a:extLst>
          </p:cNvPr>
          <p:cNvSpPr>
            <a:spLocks noGrp="1"/>
          </p:cNvSpPr>
          <p:nvPr>
            <p:ph type="sldNum" sz="quarter" idx="12"/>
          </p:nvPr>
        </p:nvSpPr>
        <p:spPr/>
        <p:txBody>
          <a:bodyPr/>
          <a:lstStyle/>
          <a:p>
            <a:fld id="{33B1D3DF-6A35-4B1E-91A8-6E4B9C352B0D}" type="slidenum">
              <a:rPr lang="en-GB" smtClean="0"/>
              <a:t>18</a:t>
            </a:fld>
            <a:endParaRPr lang="en-GB"/>
          </a:p>
        </p:txBody>
      </p:sp>
      <p:sp>
        <p:nvSpPr>
          <p:cNvPr id="8" name="TextBox 7">
            <a:extLst>
              <a:ext uri="{FF2B5EF4-FFF2-40B4-BE49-F238E27FC236}">
                <a16:creationId xmlns:a16="http://schemas.microsoft.com/office/drawing/2014/main" id="{63F115BB-40CA-4265-B3DA-93E3ED7603EA}"/>
              </a:ext>
            </a:extLst>
          </p:cNvPr>
          <p:cNvSpPr txBox="1"/>
          <p:nvPr/>
        </p:nvSpPr>
        <p:spPr>
          <a:xfrm>
            <a:off x="1096963" y="1902822"/>
            <a:ext cx="301752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principles of sustainable development consist of economic, societal, and environmental considerations</a:t>
            </a:r>
          </a:p>
        </p:txBody>
      </p:sp>
    </p:spTree>
    <p:extLst>
      <p:ext uri="{BB962C8B-B14F-4D97-AF65-F5344CB8AC3E}">
        <p14:creationId xmlns:p14="http://schemas.microsoft.com/office/powerpoint/2010/main" val="51354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7BC4-FE3B-465D-9E6E-A0C47FD0FB8A}"/>
              </a:ext>
            </a:extLst>
          </p:cNvPr>
          <p:cNvSpPr>
            <a:spLocks noGrp="1"/>
          </p:cNvSpPr>
          <p:nvPr>
            <p:ph type="title"/>
          </p:nvPr>
        </p:nvSpPr>
        <p:spPr/>
        <p:txBody>
          <a:bodyPr>
            <a:noAutofit/>
          </a:bodyPr>
          <a:lstStyle/>
          <a:p>
            <a:r>
              <a:rPr lang="en-US" sz="3200" dirty="0"/>
              <a:t>Interconnections among the environment, economy and society</a:t>
            </a:r>
          </a:p>
        </p:txBody>
      </p:sp>
      <p:sp>
        <p:nvSpPr>
          <p:cNvPr id="4" name="Slide Number Placeholder 3">
            <a:extLst>
              <a:ext uri="{FF2B5EF4-FFF2-40B4-BE49-F238E27FC236}">
                <a16:creationId xmlns:a16="http://schemas.microsoft.com/office/drawing/2014/main" id="{80CE6A01-0AB1-47F2-BBF9-5554A9E0FAF5}"/>
              </a:ext>
            </a:extLst>
          </p:cNvPr>
          <p:cNvSpPr>
            <a:spLocks noGrp="1"/>
          </p:cNvSpPr>
          <p:nvPr>
            <p:ph type="sldNum" sz="quarter" idx="12"/>
          </p:nvPr>
        </p:nvSpPr>
        <p:spPr/>
        <p:txBody>
          <a:bodyPr/>
          <a:lstStyle/>
          <a:p>
            <a:fld id="{33B1D3DF-6A35-4B1E-91A8-6E4B9C352B0D}" type="slidenum">
              <a:rPr lang="en-GB" smtClean="0"/>
              <a:t>19</a:t>
            </a:fld>
            <a:endParaRPr lang="en-GB"/>
          </a:p>
        </p:txBody>
      </p:sp>
      <p:pic>
        <p:nvPicPr>
          <p:cNvPr id="9" name="Content Placeholder 8">
            <a:extLst>
              <a:ext uri="{FF2B5EF4-FFF2-40B4-BE49-F238E27FC236}">
                <a16:creationId xmlns:a16="http://schemas.microsoft.com/office/drawing/2014/main" id="{40DAFB2E-F93C-43F8-B100-F2EECB5BCA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6926" y="1435589"/>
            <a:ext cx="6454201" cy="3969942"/>
          </a:xfrm>
        </p:spPr>
      </p:pic>
      <p:cxnSp>
        <p:nvCxnSpPr>
          <p:cNvPr id="11" name="Straight Connector 10">
            <a:extLst>
              <a:ext uri="{FF2B5EF4-FFF2-40B4-BE49-F238E27FC236}">
                <a16:creationId xmlns:a16="http://schemas.microsoft.com/office/drawing/2014/main" id="{16555CD2-AA76-4ED2-8C89-398DA557473B}"/>
              </a:ext>
            </a:extLst>
          </p:cNvPr>
          <p:cNvCxnSpPr>
            <a:cxnSpLocks/>
          </p:cNvCxnSpPr>
          <p:nvPr/>
        </p:nvCxnSpPr>
        <p:spPr>
          <a:xfrm>
            <a:off x="5856418" y="1711235"/>
            <a:ext cx="1794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00785F-A792-4B52-A2F5-094B64EEE94F}"/>
              </a:ext>
            </a:extLst>
          </p:cNvPr>
          <p:cNvCxnSpPr>
            <a:cxnSpLocks/>
          </p:cNvCxnSpPr>
          <p:nvPr/>
        </p:nvCxnSpPr>
        <p:spPr>
          <a:xfrm>
            <a:off x="3879572" y="2055223"/>
            <a:ext cx="1794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7B69D5-3AF4-42B7-8791-0AD53B1F4415}"/>
              </a:ext>
            </a:extLst>
          </p:cNvPr>
          <p:cNvCxnSpPr>
            <a:cxnSpLocks/>
          </p:cNvCxnSpPr>
          <p:nvPr/>
        </p:nvCxnSpPr>
        <p:spPr>
          <a:xfrm>
            <a:off x="4445726" y="2690949"/>
            <a:ext cx="3845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63FB38-7325-497E-82B3-A0E456141CDA}"/>
              </a:ext>
            </a:extLst>
          </p:cNvPr>
          <p:cNvCxnSpPr>
            <a:cxnSpLocks/>
          </p:cNvCxnSpPr>
          <p:nvPr/>
        </p:nvCxnSpPr>
        <p:spPr>
          <a:xfrm>
            <a:off x="2721590" y="3048254"/>
            <a:ext cx="129306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B6C6E6F-8B10-41A8-97AC-230BCABF0FEF}"/>
              </a:ext>
            </a:extLst>
          </p:cNvPr>
          <p:cNvSpPr/>
          <p:nvPr/>
        </p:nvSpPr>
        <p:spPr>
          <a:xfrm>
            <a:off x="4077146" y="2871544"/>
            <a:ext cx="4098667" cy="163393"/>
          </a:xfrm>
          <a:prstGeom prst="round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BC71691-86DD-4506-B9D5-533C80D7A240}"/>
              </a:ext>
            </a:extLst>
          </p:cNvPr>
          <p:cNvSpPr txBox="1"/>
          <p:nvPr/>
        </p:nvSpPr>
        <p:spPr>
          <a:xfrm>
            <a:off x="7371806" y="5556069"/>
            <a:ext cx="1802673" cy="276999"/>
          </a:xfrm>
          <a:prstGeom prst="rect">
            <a:avLst/>
          </a:prstGeom>
          <a:noFill/>
        </p:spPr>
        <p:txBody>
          <a:bodyPr wrap="square" rtlCol="0">
            <a:spAutoFit/>
          </a:bodyPr>
          <a:lstStyle/>
          <a:p>
            <a:r>
              <a:rPr lang="de-DE" sz="1200" dirty="0"/>
              <a:t>Source: </a:t>
            </a:r>
            <a:r>
              <a:rPr lang="en-US" sz="1200" dirty="0"/>
              <a:t>(</a:t>
            </a:r>
            <a:r>
              <a:rPr lang="en-US" sz="1200" dirty="0" err="1"/>
              <a:t>Basiago</a:t>
            </a:r>
            <a:r>
              <a:rPr lang="en-US" sz="1200" dirty="0"/>
              <a:t>, 1998)</a:t>
            </a:r>
          </a:p>
        </p:txBody>
      </p:sp>
      <p:sp>
        <p:nvSpPr>
          <p:cNvPr id="24" name="Rectangle: Rounded Corners 23">
            <a:extLst>
              <a:ext uri="{FF2B5EF4-FFF2-40B4-BE49-F238E27FC236}">
                <a16:creationId xmlns:a16="http://schemas.microsoft.com/office/drawing/2014/main" id="{8459F796-33B0-4D46-835A-DFE97B328084}"/>
              </a:ext>
            </a:extLst>
          </p:cNvPr>
          <p:cNvSpPr/>
          <p:nvPr/>
        </p:nvSpPr>
        <p:spPr>
          <a:xfrm>
            <a:off x="3737512" y="4804686"/>
            <a:ext cx="4918808" cy="250640"/>
          </a:xfrm>
          <a:prstGeom prst="round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8348C098-44F3-4C19-9847-F058025C9B7E}"/>
              </a:ext>
            </a:extLst>
          </p:cNvPr>
          <p:cNvSpPr/>
          <p:nvPr/>
        </p:nvSpPr>
        <p:spPr>
          <a:xfrm>
            <a:off x="2731672" y="5146765"/>
            <a:ext cx="3965219" cy="217714"/>
          </a:xfrm>
          <a:prstGeom prst="round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33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09DB2-51F9-4B87-A735-7DE919B7C1CF}"/>
              </a:ext>
            </a:extLst>
          </p:cNvPr>
          <p:cNvSpPr>
            <a:spLocks noGrp="1"/>
          </p:cNvSpPr>
          <p:nvPr>
            <p:ph type="sldNum" sz="quarter" idx="12"/>
          </p:nvPr>
        </p:nvSpPr>
        <p:spPr/>
        <p:txBody>
          <a:bodyPr/>
          <a:lstStyle/>
          <a:p>
            <a:fld id="{33B1D3DF-6A35-4B1E-91A8-6E4B9C352B0D}" type="slidenum">
              <a:rPr lang="en-GB" smtClean="0"/>
              <a:t>2</a:t>
            </a:fld>
            <a:endParaRPr lang="en-GB" dirty="0"/>
          </a:p>
        </p:txBody>
      </p:sp>
      <p:sp>
        <p:nvSpPr>
          <p:cNvPr id="6" name="Content Placeholder 5">
            <a:extLst>
              <a:ext uri="{FF2B5EF4-FFF2-40B4-BE49-F238E27FC236}">
                <a16:creationId xmlns:a16="http://schemas.microsoft.com/office/drawing/2014/main" id="{0BAF55A6-DC2F-4C94-980A-B9C753EDFFAA}"/>
              </a:ext>
            </a:extLst>
          </p:cNvPr>
          <p:cNvSpPr>
            <a:spLocks noGrp="1"/>
          </p:cNvSpPr>
          <p:nvPr>
            <p:ph idx="1"/>
          </p:nvPr>
        </p:nvSpPr>
        <p:spPr/>
        <p:txBody>
          <a:bodyPr/>
          <a:lstStyle/>
          <a:p>
            <a:pPr>
              <a:buFont typeface="Arial" panose="020B0604020202020204" pitchFamily="34" charset="0"/>
              <a:buChar char="•"/>
            </a:pPr>
            <a:r>
              <a:rPr lang="da-DK" sz="2000" dirty="0"/>
              <a:t> </a:t>
            </a:r>
            <a:r>
              <a:rPr lang="da-DK" sz="2400" b="1" dirty="0"/>
              <a:t>Part 1: Climate Change and Sustainable Development: An Introduction</a:t>
            </a:r>
          </a:p>
          <a:p>
            <a:pPr>
              <a:buFont typeface="Arial" panose="020B0604020202020204" pitchFamily="34" charset="0"/>
              <a:buChar char="•"/>
            </a:pPr>
            <a:r>
              <a:rPr lang="da-DK" sz="2400" b="1" dirty="0"/>
              <a:t>Part II: </a:t>
            </a:r>
            <a:r>
              <a:rPr lang="en-US" sz="2400" b="1" dirty="0"/>
              <a:t>Society, Sustainable Development and Climate Change </a:t>
            </a:r>
          </a:p>
          <a:p>
            <a:pPr>
              <a:buFont typeface="Arial" panose="020B0604020202020204" pitchFamily="34" charset="0"/>
              <a:buChar char="•"/>
            </a:pPr>
            <a:r>
              <a:rPr lang="de-DE" sz="2400" b="1" dirty="0"/>
              <a:t>P</a:t>
            </a:r>
            <a:r>
              <a:rPr lang="en-US" sz="2400" b="1" dirty="0"/>
              <a:t>art III: Environment and Sustainable Development </a:t>
            </a:r>
          </a:p>
          <a:p>
            <a:pPr>
              <a:buFont typeface="Arial" panose="020B0604020202020204" pitchFamily="34" charset="0"/>
              <a:buChar char="•"/>
            </a:pPr>
            <a:r>
              <a:rPr lang="de-DE" sz="2400" b="1" dirty="0"/>
              <a:t>P</a:t>
            </a:r>
            <a:r>
              <a:rPr lang="en-US" sz="2400" b="1" dirty="0"/>
              <a:t>art IV: Climate Change, Economy and Sustainable Development Interface </a:t>
            </a:r>
          </a:p>
          <a:p>
            <a:pPr>
              <a:buFont typeface="Arial" panose="020B0604020202020204" pitchFamily="34" charset="0"/>
              <a:buChar char="•"/>
            </a:pPr>
            <a:r>
              <a:rPr lang="de-DE" sz="2400" b="1" dirty="0"/>
              <a:t>P</a:t>
            </a:r>
            <a:r>
              <a:rPr lang="en-US" sz="2400" b="1" dirty="0"/>
              <a:t>art V: Action for Sustainable Development </a:t>
            </a:r>
            <a:endParaRPr lang="da-DK" sz="2400" b="1" dirty="0"/>
          </a:p>
          <a:p>
            <a:endParaRPr lang="en-US" dirty="0"/>
          </a:p>
        </p:txBody>
      </p:sp>
      <p:sp>
        <p:nvSpPr>
          <p:cNvPr id="8" name="Title 7">
            <a:extLst>
              <a:ext uri="{FF2B5EF4-FFF2-40B4-BE49-F238E27FC236}">
                <a16:creationId xmlns:a16="http://schemas.microsoft.com/office/drawing/2014/main" id="{6F5869FC-1464-429C-8C57-522E85B29835}"/>
              </a:ext>
            </a:extLst>
          </p:cNvPr>
          <p:cNvSpPr>
            <a:spLocks noGrp="1"/>
          </p:cNvSpPr>
          <p:nvPr>
            <p:ph type="title"/>
          </p:nvPr>
        </p:nvSpPr>
        <p:spPr/>
        <p:txBody>
          <a:bodyPr/>
          <a:lstStyle/>
          <a:p>
            <a:r>
              <a:rPr lang="de-DE" dirty="0"/>
              <a:t>Course </a:t>
            </a:r>
            <a:r>
              <a:rPr lang="de-DE" dirty="0" err="1"/>
              <a:t>outline</a:t>
            </a:r>
            <a:endParaRPr lang="en-US" dirty="0"/>
          </a:p>
        </p:txBody>
      </p:sp>
    </p:spTree>
    <p:extLst>
      <p:ext uri="{BB962C8B-B14F-4D97-AF65-F5344CB8AC3E}">
        <p14:creationId xmlns:p14="http://schemas.microsoft.com/office/powerpoint/2010/main" val="2296207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679C-375E-467C-827E-160CB85882ED}"/>
              </a:ext>
            </a:extLst>
          </p:cNvPr>
          <p:cNvSpPr>
            <a:spLocks noGrp="1"/>
          </p:cNvSpPr>
          <p:nvPr>
            <p:ph type="title"/>
          </p:nvPr>
        </p:nvSpPr>
        <p:spPr/>
        <p:txBody>
          <a:bodyPr/>
          <a:lstStyle/>
          <a:p>
            <a:r>
              <a:rPr lang="de-DE" dirty="0"/>
              <a:t>Historical </a:t>
            </a:r>
            <a:r>
              <a:rPr lang="de-DE" dirty="0" err="1"/>
              <a:t>perspective</a:t>
            </a:r>
            <a:endParaRPr lang="en-US" dirty="0"/>
          </a:p>
        </p:txBody>
      </p:sp>
      <p:sp>
        <p:nvSpPr>
          <p:cNvPr id="3" name="Content Placeholder 2">
            <a:extLst>
              <a:ext uri="{FF2B5EF4-FFF2-40B4-BE49-F238E27FC236}">
                <a16:creationId xmlns:a16="http://schemas.microsoft.com/office/drawing/2014/main" id="{AD573010-AB32-4B59-B703-82910F21321D}"/>
              </a:ext>
            </a:extLst>
          </p:cNvPr>
          <p:cNvSpPr>
            <a:spLocks noGrp="1"/>
          </p:cNvSpPr>
          <p:nvPr>
            <p:ph idx="1"/>
          </p:nvPr>
        </p:nvSpPr>
        <p:spPr>
          <a:xfrm>
            <a:off x="1097280" y="1365394"/>
            <a:ext cx="10058400" cy="1917737"/>
          </a:xfrm>
        </p:spPr>
        <p:txBody>
          <a:bodyPr>
            <a:normAutofit lnSpcReduction="10000"/>
          </a:bodyPr>
          <a:lstStyle/>
          <a:p>
            <a:r>
              <a:rPr lang="en-US" dirty="0"/>
              <a:t>- Early 1800s: The very first indirect reference to sustainable development was made by Thomas Robert Malthus. In 1789, he published “An essay on the principle of population.” observed that, while resources tended to grow arithmetically, populations exhibit exponential growth.  </a:t>
            </a:r>
          </a:p>
        </p:txBody>
      </p:sp>
      <p:sp>
        <p:nvSpPr>
          <p:cNvPr id="4" name="Slide Number Placeholder 3">
            <a:extLst>
              <a:ext uri="{FF2B5EF4-FFF2-40B4-BE49-F238E27FC236}">
                <a16:creationId xmlns:a16="http://schemas.microsoft.com/office/drawing/2014/main" id="{62864CD1-97D6-461E-A5D7-BEAAD63BA057}"/>
              </a:ext>
            </a:extLst>
          </p:cNvPr>
          <p:cNvSpPr>
            <a:spLocks noGrp="1"/>
          </p:cNvSpPr>
          <p:nvPr>
            <p:ph type="sldNum" sz="quarter" idx="12"/>
          </p:nvPr>
        </p:nvSpPr>
        <p:spPr>
          <a:xfrm>
            <a:off x="9900458" y="6400801"/>
            <a:ext cx="1312025" cy="424110"/>
          </a:xfrm>
        </p:spPr>
        <p:txBody>
          <a:bodyPr/>
          <a:lstStyle/>
          <a:p>
            <a:fld id="{33B1D3DF-6A35-4B1E-91A8-6E4B9C352B0D}" type="slidenum">
              <a:rPr lang="en-GB" smtClean="0"/>
              <a:t>20</a:t>
            </a:fld>
            <a:endParaRPr lang="en-GB"/>
          </a:p>
        </p:txBody>
      </p:sp>
      <p:pic>
        <p:nvPicPr>
          <p:cNvPr id="1028" name="Picture 4" descr="Malthusian population theory">
            <a:extLst>
              <a:ext uri="{FF2B5EF4-FFF2-40B4-BE49-F238E27FC236}">
                <a16:creationId xmlns:a16="http://schemas.microsoft.com/office/drawing/2014/main" id="{9C1354F7-CA13-4D46-9857-B257B3725D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143" y="2858206"/>
            <a:ext cx="4138704" cy="3085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0E3696-1CB2-40FE-9257-42C5CE16CDF8}"/>
              </a:ext>
            </a:extLst>
          </p:cNvPr>
          <p:cNvSpPr txBox="1"/>
          <p:nvPr/>
        </p:nvSpPr>
        <p:spPr>
          <a:xfrm>
            <a:off x="1132115" y="3148720"/>
            <a:ext cx="6104709" cy="2677656"/>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He predicted that the world’s population would eventually starve or, at the least, live at a</a:t>
            </a:r>
          </a:p>
          <a:p>
            <a:r>
              <a:rPr lang="en-US" sz="2800" dirty="0">
                <a:solidFill>
                  <a:schemeClr val="tx1">
                    <a:lumMod val="75000"/>
                    <a:lumOff val="25000"/>
                  </a:schemeClr>
                </a:solidFill>
                <a:latin typeface="Arial" panose="020B0604020202020204" pitchFamily="34" charset="0"/>
                <a:cs typeface="Arial" panose="020B0604020202020204" pitchFamily="34" charset="0"/>
              </a:rPr>
              <a:t>minimal level of subsistence because food production could not keep pace with the growth of population.</a:t>
            </a:r>
          </a:p>
        </p:txBody>
      </p:sp>
      <p:sp>
        <p:nvSpPr>
          <p:cNvPr id="9" name="TextBox 8">
            <a:extLst>
              <a:ext uri="{FF2B5EF4-FFF2-40B4-BE49-F238E27FC236}">
                <a16:creationId xmlns:a16="http://schemas.microsoft.com/office/drawing/2014/main" id="{ADDCD1B0-0374-4F01-89D9-59F19BDAC8D6}"/>
              </a:ext>
            </a:extLst>
          </p:cNvPr>
          <p:cNvSpPr txBox="1"/>
          <p:nvPr/>
        </p:nvSpPr>
        <p:spPr>
          <a:xfrm>
            <a:off x="8074925" y="5891284"/>
            <a:ext cx="3889612" cy="400110"/>
          </a:xfrm>
          <a:prstGeom prst="rect">
            <a:avLst/>
          </a:prstGeom>
          <a:noFill/>
        </p:spPr>
        <p:txBody>
          <a:bodyPr wrap="square" rtlCol="0">
            <a:spAutoFit/>
          </a:bodyPr>
          <a:lstStyle/>
          <a:p>
            <a:r>
              <a:rPr lang="de-DE" sz="1000" dirty="0"/>
              <a:t>Picture source: </a:t>
            </a:r>
            <a:r>
              <a:rPr lang="de-DE" sz="1000" dirty="0" err="1"/>
              <a:t>Policonomics</a:t>
            </a:r>
            <a:r>
              <a:rPr lang="de-DE" sz="1000" dirty="0"/>
              <a:t>. 2023. Website. https://policonomics.com/malthusian-population-theory/</a:t>
            </a:r>
            <a:endParaRPr lang="en-US" sz="1000" dirty="0"/>
          </a:p>
        </p:txBody>
      </p:sp>
      <p:sp>
        <p:nvSpPr>
          <p:cNvPr id="10" name="TextBox 9">
            <a:extLst>
              <a:ext uri="{FF2B5EF4-FFF2-40B4-BE49-F238E27FC236}">
                <a16:creationId xmlns:a16="http://schemas.microsoft.com/office/drawing/2014/main" id="{B0F865E5-2F66-4DBD-ADB5-3E18C0EA6E62}"/>
              </a:ext>
            </a:extLst>
          </p:cNvPr>
          <p:cNvSpPr txBox="1"/>
          <p:nvPr/>
        </p:nvSpPr>
        <p:spPr>
          <a:xfrm>
            <a:off x="9949933" y="4697357"/>
            <a:ext cx="1437564" cy="276999"/>
          </a:xfrm>
          <a:prstGeom prst="rect">
            <a:avLst/>
          </a:prstGeom>
          <a:noFill/>
        </p:spPr>
        <p:txBody>
          <a:bodyPr wrap="square" rtlCol="0">
            <a:spAutoFit/>
          </a:bodyPr>
          <a:lstStyle/>
          <a:p>
            <a:r>
              <a:rPr lang="de-DE" sz="1200" dirty="0"/>
              <a:t>Population </a:t>
            </a:r>
            <a:r>
              <a:rPr lang="de-DE" sz="1200" dirty="0" err="1"/>
              <a:t>growth</a:t>
            </a:r>
            <a:endParaRPr lang="en-US" sz="1200" dirty="0"/>
          </a:p>
        </p:txBody>
      </p:sp>
      <p:cxnSp>
        <p:nvCxnSpPr>
          <p:cNvPr id="12" name="Straight Arrow Connector 11">
            <a:extLst>
              <a:ext uri="{FF2B5EF4-FFF2-40B4-BE49-F238E27FC236}">
                <a16:creationId xmlns:a16="http://schemas.microsoft.com/office/drawing/2014/main" id="{4D702C58-23E4-4DA6-B621-CD601418BDDA}"/>
              </a:ext>
            </a:extLst>
          </p:cNvPr>
          <p:cNvCxnSpPr/>
          <p:nvPr/>
        </p:nvCxnSpPr>
        <p:spPr>
          <a:xfrm flipH="1">
            <a:off x="9694460" y="4835857"/>
            <a:ext cx="2866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54A2D4B-B3E2-4788-8350-C2FD8D871FBB}"/>
              </a:ext>
            </a:extLst>
          </p:cNvPr>
          <p:cNvSpPr txBox="1"/>
          <p:nvPr/>
        </p:nvSpPr>
        <p:spPr>
          <a:xfrm>
            <a:off x="10579865" y="3381922"/>
            <a:ext cx="1437564" cy="276999"/>
          </a:xfrm>
          <a:prstGeom prst="rect">
            <a:avLst/>
          </a:prstGeom>
          <a:noFill/>
        </p:spPr>
        <p:txBody>
          <a:bodyPr wrap="square" rtlCol="0">
            <a:spAutoFit/>
          </a:bodyPr>
          <a:lstStyle/>
          <a:p>
            <a:r>
              <a:rPr lang="de-DE" sz="1200" dirty="0"/>
              <a:t>Food </a:t>
            </a:r>
            <a:r>
              <a:rPr lang="de-DE" sz="1200" dirty="0" err="1"/>
              <a:t>growth</a:t>
            </a:r>
            <a:endParaRPr lang="en-US" sz="1200" dirty="0"/>
          </a:p>
        </p:txBody>
      </p:sp>
      <p:cxnSp>
        <p:nvCxnSpPr>
          <p:cNvPr id="16" name="Straight Arrow Connector 15">
            <a:extLst>
              <a:ext uri="{FF2B5EF4-FFF2-40B4-BE49-F238E27FC236}">
                <a16:creationId xmlns:a16="http://schemas.microsoft.com/office/drawing/2014/main" id="{0BACD6FB-E980-4052-A8ED-D59D3D8EC2AD}"/>
              </a:ext>
            </a:extLst>
          </p:cNvPr>
          <p:cNvCxnSpPr/>
          <p:nvPr/>
        </p:nvCxnSpPr>
        <p:spPr>
          <a:xfrm flipH="1">
            <a:off x="10347278" y="3526102"/>
            <a:ext cx="2866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5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679C-375E-467C-827E-160CB85882ED}"/>
              </a:ext>
            </a:extLst>
          </p:cNvPr>
          <p:cNvSpPr>
            <a:spLocks noGrp="1"/>
          </p:cNvSpPr>
          <p:nvPr>
            <p:ph type="title"/>
          </p:nvPr>
        </p:nvSpPr>
        <p:spPr/>
        <p:txBody>
          <a:bodyPr/>
          <a:lstStyle/>
          <a:p>
            <a:r>
              <a:rPr lang="de-DE" dirty="0"/>
              <a:t>Historical </a:t>
            </a:r>
            <a:r>
              <a:rPr lang="de-DE" dirty="0" err="1"/>
              <a:t>perspective</a:t>
            </a:r>
            <a:endParaRPr lang="en-US" dirty="0"/>
          </a:p>
        </p:txBody>
      </p:sp>
      <p:sp>
        <p:nvSpPr>
          <p:cNvPr id="3" name="Content Placeholder 2">
            <a:extLst>
              <a:ext uri="{FF2B5EF4-FFF2-40B4-BE49-F238E27FC236}">
                <a16:creationId xmlns:a16="http://schemas.microsoft.com/office/drawing/2014/main" id="{AD573010-AB32-4B59-B703-82910F21321D}"/>
              </a:ext>
            </a:extLst>
          </p:cNvPr>
          <p:cNvSpPr>
            <a:spLocks noGrp="1"/>
          </p:cNvSpPr>
          <p:nvPr>
            <p:ph idx="1"/>
          </p:nvPr>
        </p:nvSpPr>
        <p:spPr>
          <a:xfrm>
            <a:off x="1097280" y="1365394"/>
            <a:ext cx="10058400" cy="4822046"/>
          </a:xfrm>
        </p:spPr>
        <p:txBody>
          <a:bodyPr>
            <a:normAutofit/>
          </a:bodyPr>
          <a:lstStyle/>
          <a:p>
            <a:r>
              <a:rPr lang="de-DE" dirty="0" err="1"/>
              <a:t>According</a:t>
            </a:r>
            <a:r>
              <a:rPr lang="de-DE" dirty="0"/>
              <a:t> </a:t>
            </a:r>
            <a:r>
              <a:rPr lang="de-DE" dirty="0" err="1"/>
              <a:t>to</a:t>
            </a:r>
            <a:r>
              <a:rPr lang="de-DE" dirty="0"/>
              <a:t> </a:t>
            </a:r>
            <a:r>
              <a:rPr lang="de-DE" dirty="0" err="1"/>
              <a:t>him</a:t>
            </a:r>
            <a:r>
              <a:rPr lang="de-DE" dirty="0"/>
              <a:t>, </a:t>
            </a:r>
            <a:r>
              <a:rPr lang="de-DE" dirty="0" err="1"/>
              <a:t>the</a:t>
            </a:r>
            <a:r>
              <a:rPr lang="de-DE" dirty="0"/>
              <a:t> </a:t>
            </a:r>
            <a:r>
              <a:rPr lang="de-DE" dirty="0" err="1"/>
              <a:t>consequences</a:t>
            </a:r>
            <a:r>
              <a:rPr lang="de-DE" dirty="0"/>
              <a:t> of massive </a:t>
            </a:r>
            <a:r>
              <a:rPr lang="de-DE" dirty="0" err="1"/>
              <a:t>population</a:t>
            </a:r>
            <a:r>
              <a:rPr lang="de-DE" dirty="0"/>
              <a:t> </a:t>
            </a:r>
            <a:r>
              <a:rPr lang="de-DE" dirty="0" err="1"/>
              <a:t>growth</a:t>
            </a:r>
            <a:r>
              <a:rPr lang="de-DE" dirty="0"/>
              <a:t> </a:t>
            </a:r>
            <a:r>
              <a:rPr lang="de-DE" dirty="0" err="1"/>
              <a:t>would</a:t>
            </a:r>
            <a:r>
              <a:rPr lang="de-DE" dirty="0"/>
              <a:t> </a:t>
            </a:r>
            <a:r>
              <a:rPr lang="de-DE" dirty="0" err="1"/>
              <a:t>be</a:t>
            </a:r>
            <a:r>
              <a:rPr lang="de-DE" dirty="0"/>
              <a:t> </a:t>
            </a:r>
            <a:r>
              <a:rPr lang="en-US" dirty="0"/>
              <a:t>disease, famine, war, and calamity.</a:t>
            </a:r>
            <a:endParaRPr lang="de-DE" dirty="0"/>
          </a:p>
          <a:p>
            <a:r>
              <a:rPr lang="de-DE" dirty="0"/>
              <a:t>His </a:t>
            </a:r>
            <a:r>
              <a:rPr lang="de-DE" dirty="0" err="1"/>
              <a:t>theory</a:t>
            </a:r>
            <a:r>
              <a:rPr lang="de-DE" dirty="0"/>
              <a:t> </a:t>
            </a:r>
            <a:r>
              <a:rPr lang="de-DE" dirty="0" err="1"/>
              <a:t>states</a:t>
            </a:r>
            <a:r>
              <a:rPr lang="de-DE" dirty="0"/>
              <a:t> </a:t>
            </a:r>
            <a:r>
              <a:rPr lang="de-DE" dirty="0" err="1"/>
              <a:t>that</a:t>
            </a:r>
            <a:r>
              <a:rPr lang="de-DE" dirty="0"/>
              <a:t> </a:t>
            </a:r>
            <a:r>
              <a:rPr lang="en-US" dirty="0"/>
              <a:t>if population growth is left unrestricted, human populations would continue to grow until they would become too large to be supported by the food grown on available agricultural land.</a:t>
            </a:r>
          </a:p>
        </p:txBody>
      </p:sp>
      <p:sp>
        <p:nvSpPr>
          <p:cNvPr id="4" name="Slide Number Placeholder 3">
            <a:extLst>
              <a:ext uri="{FF2B5EF4-FFF2-40B4-BE49-F238E27FC236}">
                <a16:creationId xmlns:a16="http://schemas.microsoft.com/office/drawing/2014/main" id="{62864CD1-97D6-461E-A5D7-BEAAD63BA057}"/>
              </a:ext>
            </a:extLst>
          </p:cNvPr>
          <p:cNvSpPr>
            <a:spLocks noGrp="1"/>
          </p:cNvSpPr>
          <p:nvPr>
            <p:ph type="sldNum" sz="quarter" idx="12"/>
          </p:nvPr>
        </p:nvSpPr>
        <p:spPr>
          <a:xfrm>
            <a:off x="9900458" y="6400801"/>
            <a:ext cx="1312025" cy="424110"/>
          </a:xfrm>
        </p:spPr>
        <p:txBody>
          <a:bodyPr/>
          <a:lstStyle/>
          <a:p>
            <a:fld id="{33B1D3DF-6A35-4B1E-91A8-6E4B9C352B0D}" type="slidenum">
              <a:rPr lang="en-GB" smtClean="0"/>
              <a:t>21</a:t>
            </a:fld>
            <a:endParaRPr lang="en-GB"/>
          </a:p>
        </p:txBody>
      </p:sp>
    </p:spTree>
    <p:extLst>
      <p:ext uri="{BB962C8B-B14F-4D97-AF65-F5344CB8AC3E}">
        <p14:creationId xmlns:p14="http://schemas.microsoft.com/office/powerpoint/2010/main" val="52048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679C-375E-467C-827E-160CB85882ED}"/>
              </a:ext>
            </a:extLst>
          </p:cNvPr>
          <p:cNvSpPr>
            <a:spLocks noGrp="1"/>
          </p:cNvSpPr>
          <p:nvPr>
            <p:ph type="title"/>
          </p:nvPr>
        </p:nvSpPr>
        <p:spPr/>
        <p:txBody>
          <a:bodyPr/>
          <a:lstStyle/>
          <a:p>
            <a:r>
              <a:rPr lang="de-DE" dirty="0"/>
              <a:t>Historical </a:t>
            </a:r>
            <a:r>
              <a:rPr lang="de-DE" dirty="0" err="1"/>
              <a:t>perspective</a:t>
            </a:r>
            <a:endParaRPr lang="en-US" dirty="0"/>
          </a:p>
        </p:txBody>
      </p:sp>
      <p:sp>
        <p:nvSpPr>
          <p:cNvPr id="3" name="Content Placeholder 2">
            <a:extLst>
              <a:ext uri="{FF2B5EF4-FFF2-40B4-BE49-F238E27FC236}">
                <a16:creationId xmlns:a16="http://schemas.microsoft.com/office/drawing/2014/main" id="{AD573010-AB32-4B59-B703-82910F21321D}"/>
              </a:ext>
            </a:extLst>
          </p:cNvPr>
          <p:cNvSpPr>
            <a:spLocks noGrp="1"/>
          </p:cNvSpPr>
          <p:nvPr>
            <p:ph idx="1"/>
          </p:nvPr>
        </p:nvSpPr>
        <p:spPr/>
        <p:txBody>
          <a:bodyPr>
            <a:normAutofit lnSpcReduction="10000"/>
          </a:bodyPr>
          <a:lstStyle/>
          <a:p>
            <a:r>
              <a:rPr lang="en-US" dirty="0"/>
              <a:t>- 1972: Limits to Growth, report by Club of Rome - exponential economic growth in a world with a finite supply of resources can lead to a variety of negative global scenarios. This report was based on comparative data on growth of population, industrial production and pollution and concluded that exponential growth of these variables would eventually reach the limit (Mensah, 2019). He further claimed that the limit is just one generation away (</a:t>
            </a:r>
            <a:r>
              <a:rPr lang="en-US" dirty="0" err="1"/>
              <a:t>Basiago</a:t>
            </a:r>
            <a:r>
              <a:rPr lang="en-US" dirty="0"/>
              <a:t>, 1998). </a:t>
            </a:r>
          </a:p>
          <a:p>
            <a:r>
              <a:rPr lang="de-DE" dirty="0"/>
              <a:t>-</a:t>
            </a:r>
            <a:r>
              <a:rPr lang="en-US" dirty="0"/>
              <a:t> 1987: The Brundtland Commission report titled ‘Our Common Future’. It defined the concept concretely for the first time. The definition used until today is from this report. </a:t>
            </a:r>
          </a:p>
          <a:p>
            <a:endParaRPr lang="de-DE" dirty="0"/>
          </a:p>
        </p:txBody>
      </p:sp>
      <p:sp>
        <p:nvSpPr>
          <p:cNvPr id="4" name="Slide Number Placeholder 3">
            <a:extLst>
              <a:ext uri="{FF2B5EF4-FFF2-40B4-BE49-F238E27FC236}">
                <a16:creationId xmlns:a16="http://schemas.microsoft.com/office/drawing/2014/main" id="{62864CD1-97D6-461E-A5D7-BEAAD63BA057}"/>
              </a:ext>
            </a:extLst>
          </p:cNvPr>
          <p:cNvSpPr>
            <a:spLocks noGrp="1"/>
          </p:cNvSpPr>
          <p:nvPr>
            <p:ph type="sldNum" sz="quarter" idx="12"/>
          </p:nvPr>
        </p:nvSpPr>
        <p:spPr/>
        <p:txBody>
          <a:bodyPr/>
          <a:lstStyle/>
          <a:p>
            <a:fld id="{33B1D3DF-6A35-4B1E-91A8-6E4B9C352B0D}" type="slidenum">
              <a:rPr lang="en-GB" smtClean="0"/>
              <a:t>22</a:t>
            </a:fld>
            <a:endParaRPr lang="en-GB"/>
          </a:p>
        </p:txBody>
      </p:sp>
    </p:spTree>
    <p:extLst>
      <p:ext uri="{BB962C8B-B14F-4D97-AF65-F5344CB8AC3E}">
        <p14:creationId xmlns:p14="http://schemas.microsoft.com/office/powerpoint/2010/main" val="354283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679C-375E-467C-827E-160CB85882ED}"/>
              </a:ext>
            </a:extLst>
          </p:cNvPr>
          <p:cNvSpPr>
            <a:spLocks noGrp="1"/>
          </p:cNvSpPr>
          <p:nvPr>
            <p:ph type="title"/>
          </p:nvPr>
        </p:nvSpPr>
        <p:spPr/>
        <p:txBody>
          <a:bodyPr/>
          <a:lstStyle/>
          <a:p>
            <a:r>
              <a:rPr lang="de-DE" dirty="0"/>
              <a:t>Historical </a:t>
            </a:r>
            <a:r>
              <a:rPr lang="de-DE" dirty="0" err="1"/>
              <a:t>perspective</a:t>
            </a:r>
            <a:endParaRPr lang="en-US" dirty="0"/>
          </a:p>
        </p:txBody>
      </p:sp>
      <p:sp>
        <p:nvSpPr>
          <p:cNvPr id="3" name="Content Placeholder 2">
            <a:extLst>
              <a:ext uri="{FF2B5EF4-FFF2-40B4-BE49-F238E27FC236}">
                <a16:creationId xmlns:a16="http://schemas.microsoft.com/office/drawing/2014/main" id="{AD573010-AB32-4B59-B703-82910F21321D}"/>
              </a:ext>
            </a:extLst>
          </p:cNvPr>
          <p:cNvSpPr>
            <a:spLocks noGrp="1"/>
          </p:cNvSpPr>
          <p:nvPr>
            <p:ph idx="1"/>
          </p:nvPr>
        </p:nvSpPr>
        <p:spPr/>
        <p:txBody>
          <a:bodyPr>
            <a:normAutofit lnSpcReduction="10000"/>
          </a:bodyPr>
          <a:lstStyle/>
          <a:p>
            <a:r>
              <a:rPr lang="en-US" dirty="0"/>
              <a:t>- 1992: Rio Earth Summit – One of the major outcome was ‘Agenda 21’, which claimed that sustainable development should become a priority item on the international community's agenda. It also urged that national policies be devised and implemented to address the economic, social, and environmental components of sustainable development.</a:t>
            </a:r>
          </a:p>
          <a:p>
            <a:r>
              <a:rPr lang="de-DE" dirty="0"/>
              <a:t>-</a:t>
            </a:r>
            <a:r>
              <a:rPr lang="en-US" dirty="0"/>
              <a:t> 2012: Ten years after Rio Summit, Rio+ 20 was held which reaffirmed the commitment towards sustainable development. The conference document ‘The future we want’ mentions the term sustainable development 238 times in a 49 page document (Mensah, 2019). </a:t>
            </a:r>
            <a:endParaRPr lang="de-DE" dirty="0"/>
          </a:p>
        </p:txBody>
      </p:sp>
      <p:sp>
        <p:nvSpPr>
          <p:cNvPr id="4" name="Slide Number Placeholder 3">
            <a:extLst>
              <a:ext uri="{FF2B5EF4-FFF2-40B4-BE49-F238E27FC236}">
                <a16:creationId xmlns:a16="http://schemas.microsoft.com/office/drawing/2014/main" id="{62864CD1-97D6-461E-A5D7-BEAAD63BA057}"/>
              </a:ext>
            </a:extLst>
          </p:cNvPr>
          <p:cNvSpPr>
            <a:spLocks noGrp="1"/>
          </p:cNvSpPr>
          <p:nvPr>
            <p:ph type="sldNum" sz="quarter" idx="12"/>
          </p:nvPr>
        </p:nvSpPr>
        <p:spPr/>
        <p:txBody>
          <a:bodyPr/>
          <a:lstStyle/>
          <a:p>
            <a:fld id="{33B1D3DF-6A35-4B1E-91A8-6E4B9C352B0D}" type="slidenum">
              <a:rPr lang="en-GB" smtClean="0"/>
              <a:t>23</a:t>
            </a:fld>
            <a:endParaRPr lang="en-GB"/>
          </a:p>
        </p:txBody>
      </p:sp>
    </p:spTree>
    <p:extLst>
      <p:ext uri="{BB962C8B-B14F-4D97-AF65-F5344CB8AC3E}">
        <p14:creationId xmlns:p14="http://schemas.microsoft.com/office/powerpoint/2010/main" val="34207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1C1-DC05-4CC2-98E5-35BADBB3D77E}"/>
              </a:ext>
            </a:extLst>
          </p:cNvPr>
          <p:cNvSpPr>
            <a:spLocks noGrp="1"/>
          </p:cNvSpPr>
          <p:nvPr>
            <p:ph type="title"/>
          </p:nvPr>
        </p:nvSpPr>
        <p:spPr/>
        <p:txBody>
          <a:bodyPr/>
          <a:lstStyle/>
          <a:p>
            <a:r>
              <a:rPr lang="de-DE" dirty="0" err="1"/>
              <a:t>Relevance</a:t>
            </a:r>
            <a:r>
              <a:rPr lang="de-DE" dirty="0"/>
              <a:t> </a:t>
            </a:r>
            <a:r>
              <a:rPr lang="de-DE" dirty="0" err="1"/>
              <a:t>of</a:t>
            </a:r>
            <a:r>
              <a:rPr lang="de-DE" dirty="0"/>
              <a:t> </a:t>
            </a:r>
            <a:r>
              <a:rPr lang="de-DE" dirty="0" err="1"/>
              <a:t>the</a:t>
            </a:r>
            <a:r>
              <a:rPr lang="de-DE" dirty="0"/>
              <a:t> </a:t>
            </a:r>
            <a:r>
              <a:rPr lang="de-DE" dirty="0" err="1"/>
              <a:t>concept</a:t>
            </a:r>
            <a:endParaRPr lang="en-US" dirty="0"/>
          </a:p>
        </p:txBody>
      </p:sp>
      <p:sp>
        <p:nvSpPr>
          <p:cNvPr id="3" name="Content Placeholder 2">
            <a:extLst>
              <a:ext uri="{FF2B5EF4-FFF2-40B4-BE49-F238E27FC236}">
                <a16:creationId xmlns:a16="http://schemas.microsoft.com/office/drawing/2014/main" id="{24C7BE83-7906-4755-9FA8-41DEE65750FB}"/>
              </a:ext>
            </a:extLst>
          </p:cNvPr>
          <p:cNvSpPr>
            <a:spLocks noGrp="1"/>
          </p:cNvSpPr>
          <p:nvPr>
            <p:ph idx="1"/>
          </p:nvPr>
        </p:nvSpPr>
        <p:spPr/>
        <p:txBody>
          <a:bodyPr/>
          <a:lstStyle/>
          <a:p>
            <a:r>
              <a:rPr lang="en-US" dirty="0"/>
              <a:t>As the population grows, the availability of natural resources to meet human needs and desires remains static.</a:t>
            </a:r>
          </a:p>
          <a:p>
            <a:r>
              <a:rPr lang="en-US" dirty="0"/>
              <a:t>Earth’s resources are finite and will eventually run out.</a:t>
            </a:r>
          </a:p>
          <a:p>
            <a:r>
              <a:rPr lang="en-US" dirty="0"/>
              <a:t>Excessive consumption and production is leading to the depletion of natural resources, environmental degradation, and the exacerbation of social and economic inequalities.</a:t>
            </a:r>
          </a:p>
          <a:p>
            <a:endParaRPr lang="en-US" dirty="0"/>
          </a:p>
        </p:txBody>
      </p:sp>
      <p:sp>
        <p:nvSpPr>
          <p:cNvPr id="4" name="Slide Number Placeholder 3">
            <a:extLst>
              <a:ext uri="{FF2B5EF4-FFF2-40B4-BE49-F238E27FC236}">
                <a16:creationId xmlns:a16="http://schemas.microsoft.com/office/drawing/2014/main" id="{3B350A19-5D56-411E-8DBF-6F1DD40E39BD}"/>
              </a:ext>
            </a:extLst>
          </p:cNvPr>
          <p:cNvSpPr>
            <a:spLocks noGrp="1"/>
          </p:cNvSpPr>
          <p:nvPr>
            <p:ph type="sldNum" sz="quarter" idx="12"/>
          </p:nvPr>
        </p:nvSpPr>
        <p:spPr/>
        <p:txBody>
          <a:bodyPr/>
          <a:lstStyle/>
          <a:p>
            <a:fld id="{33B1D3DF-6A35-4B1E-91A8-6E4B9C352B0D}" type="slidenum">
              <a:rPr lang="en-GB" smtClean="0"/>
              <a:t>24</a:t>
            </a:fld>
            <a:endParaRPr lang="en-GB"/>
          </a:p>
        </p:txBody>
      </p:sp>
    </p:spTree>
    <p:extLst>
      <p:ext uri="{BB962C8B-B14F-4D97-AF65-F5344CB8AC3E}">
        <p14:creationId xmlns:p14="http://schemas.microsoft.com/office/powerpoint/2010/main" val="77221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1C1-DC05-4CC2-98E5-35BADBB3D77E}"/>
              </a:ext>
            </a:extLst>
          </p:cNvPr>
          <p:cNvSpPr>
            <a:spLocks noGrp="1"/>
          </p:cNvSpPr>
          <p:nvPr>
            <p:ph type="title"/>
          </p:nvPr>
        </p:nvSpPr>
        <p:spPr/>
        <p:txBody>
          <a:bodyPr/>
          <a:lstStyle/>
          <a:p>
            <a:r>
              <a:rPr lang="de-DE" dirty="0"/>
              <a:t>The </a:t>
            </a:r>
            <a:r>
              <a:rPr lang="de-DE" dirty="0" err="1"/>
              <a:t>new</a:t>
            </a:r>
            <a:r>
              <a:rPr lang="de-DE" dirty="0"/>
              <a:t> </a:t>
            </a:r>
            <a:r>
              <a:rPr lang="de-DE" dirty="0" err="1"/>
              <a:t>degrowth</a:t>
            </a:r>
            <a:r>
              <a:rPr lang="de-DE" dirty="0"/>
              <a:t> </a:t>
            </a:r>
            <a:r>
              <a:rPr lang="de-DE" dirty="0" err="1"/>
              <a:t>movement</a:t>
            </a:r>
            <a:endParaRPr lang="en-US" dirty="0"/>
          </a:p>
        </p:txBody>
      </p:sp>
      <p:pic>
        <p:nvPicPr>
          <p:cNvPr id="5" name="Online Media 4" title="Degrowth: Is it time to live better with less? | CNBC Explains">
            <a:hlinkClick r:id="" action="ppaction://media"/>
            <a:extLst>
              <a:ext uri="{FF2B5EF4-FFF2-40B4-BE49-F238E27FC236}">
                <a16:creationId xmlns:a16="http://schemas.microsoft.com/office/drawing/2014/main" id="{EB1CFD52-B3D0-4A81-9F59-8765E052DB0A}"/>
              </a:ext>
            </a:extLst>
          </p:cNvPr>
          <p:cNvPicPr>
            <a:picLocks noGrp="1" noRot="1" noChangeAspect="1"/>
          </p:cNvPicPr>
          <p:nvPr>
            <p:ph idx="1"/>
            <a:videoFile r:link="rId1"/>
          </p:nvPr>
        </p:nvPicPr>
        <p:blipFill>
          <a:blip r:embed="rId3"/>
          <a:stretch>
            <a:fillRect/>
          </a:stretch>
        </p:blipFill>
        <p:spPr>
          <a:xfrm>
            <a:off x="1952499" y="1193075"/>
            <a:ext cx="8676312" cy="4880425"/>
          </a:xfrm>
          <a:prstGeom prst="rect">
            <a:avLst/>
          </a:prstGeom>
        </p:spPr>
      </p:pic>
      <p:sp>
        <p:nvSpPr>
          <p:cNvPr id="4" name="Slide Number Placeholder 3">
            <a:extLst>
              <a:ext uri="{FF2B5EF4-FFF2-40B4-BE49-F238E27FC236}">
                <a16:creationId xmlns:a16="http://schemas.microsoft.com/office/drawing/2014/main" id="{3B350A19-5D56-411E-8DBF-6F1DD40E39BD}"/>
              </a:ext>
            </a:extLst>
          </p:cNvPr>
          <p:cNvSpPr>
            <a:spLocks noGrp="1"/>
          </p:cNvSpPr>
          <p:nvPr>
            <p:ph type="sldNum" sz="quarter" idx="12"/>
          </p:nvPr>
        </p:nvSpPr>
        <p:spPr/>
        <p:txBody>
          <a:bodyPr/>
          <a:lstStyle/>
          <a:p>
            <a:fld id="{33B1D3DF-6A35-4B1E-91A8-6E4B9C352B0D}" type="slidenum">
              <a:rPr lang="en-GB" smtClean="0"/>
              <a:t>25</a:t>
            </a:fld>
            <a:endParaRPr lang="en-GB"/>
          </a:p>
        </p:txBody>
      </p:sp>
      <p:sp>
        <p:nvSpPr>
          <p:cNvPr id="6" name="TextBox 5">
            <a:extLst>
              <a:ext uri="{FF2B5EF4-FFF2-40B4-BE49-F238E27FC236}">
                <a16:creationId xmlns:a16="http://schemas.microsoft.com/office/drawing/2014/main" id="{B9EFE369-B66B-4893-9391-C718DA0EFD28}"/>
              </a:ext>
            </a:extLst>
          </p:cNvPr>
          <p:cNvSpPr txBox="1"/>
          <p:nvPr/>
        </p:nvSpPr>
        <p:spPr>
          <a:xfrm>
            <a:off x="8647611" y="6068861"/>
            <a:ext cx="2238103" cy="276999"/>
          </a:xfrm>
          <a:prstGeom prst="rect">
            <a:avLst/>
          </a:prstGeom>
          <a:noFill/>
        </p:spPr>
        <p:txBody>
          <a:bodyPr wrap="square" rtlCol="0">
            <a:spAutoFit/>
          </a:bodyPr>
          <a:lstStyle/>
          <a:p>
            <a:r>
              <a:rPr lang="de-DE" sz="1200" dirty="0"/>
              <a:t>Double </a:t>
            </a:r>
            <a:r>
              <a:rPr lang="de-DE" sz="1200" dirty="0" err="1"/>
              <a:t>click</a:t>
            </a:r>
            <a:r>
              <a:rPr lang="de-DE" sz="1200" dirty="0"/>
              <a:t> </a:t>
            </a:r>
            <a:r>
              <a:rPr lang="de-DE" sz="1200" dirty="0" err="1"/>
              <a:t>to</a:t>
            </a:r>
            <a:r>
              <a:rPr lang="de-DE" sz="1200" dirty="0"/>
              <a:t> </a:t>
            </a:r>
            <a:r>
              <a:rPr lang="de-DE" sz="1200" dirty="0" err="1"/>
              <a:t>start</a:t>
            </a:r>
            <a:r>
              <a:rPr lang="de-DE" sz="1200" dirty="0"/>
              <a:t> </a:t>
            </a:r>
            <a:r>
              <a:rPr lang="de-DE" sz="1200" dirty="0" err="1"/>
              <a:t>the</a:t>
            </a:r>
            <a:r>
              <a:rPr lang="de-DE" sz="1200" dirty="0"/>
              <a:t> </a:t>
            </a:r>
            <a:r>
              <a:rPr lang="de-DE" sz="1200" dirty="0" err="1"/>
              <a:t>video</a:t>
            </a:r>
            <a:endParaRPr lang="en-US" sz="1200" dirty="0"/>
          </a:p>
        </p:txBody>
      </p:sp>
    </p:spTree>
    <p:extLst>
      <p:ext uri="{BB962C8B-B14F-4D97-AF65-F5344CB8AC3E}">
        <p14:creationId xmlns:p14="http://schemas.microsoft.com/office/powerpoint/2010/main" val="166769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1C1-DC05-4CC2-98E5-35BADBB3D77E}"/>
              </a:ext>
            </a:extLst>
          </p:cNvPr>
          <p:cNvSpPr>
            <a:spLocks noGrp="1"/>
          </p:cNvSpPr>
          <p:nvPr>
            <p:ph type="title"/>
          </p:nvPr>
        </p:nvSpPr>
        <p:spPr/>
        <p:txBody>
          <a:bodyPr/>
          <a:lstStyle/>
          <a:p>
            <a:r>
              <a:rPr lang="de-DE" dirty="0" err="1"/>
              <a:t>What‘s</a:t>
            </a:r>
            <a:r>
              <a:rPr lang="de-DE" dirty="0"/>
              <a:t> </a:t>
            </a:r>
            <a:r>
              <a:rPr lang="de-DE" dirty="0" err="1"/>
              <a:t>your</a:t>
            </a:r>
            <a:r>
              <a:rPr lang="de-DE" dirty="0"/>
              <a:t> </a:t>
            </a:r>
            <a:r>
              <a:rPr lang="de-DE" dirty="0" err="1"/>
              <a:t>take</a:t>
            </a:r>
            <a:r>
              <a:rPr lang="de-DE" dirty="0"/>
              <a:t> on </a:t>
            </a:r>
            <a:r>
              <a:rPr lang="de-DE" dirty="0" err="1"/>
              <a:t>degrowth</a:t>
            </a:r>
            <a:r>
              <a:rPr lang="de-DE" dirty="0"/>
              <a:t> </a:t>
            </a:r>
            <a:r>
              <a:rPr lang="de-DE" dirty="0" err="1"/>
              <a:t>theory</a:t>
            </a:r>
            <a:r>
              <a:rPr lang="de-DE" dirty="0"/>
              <a:t>?</a:t>
            </a:r>
            <a:endParaRPr lang="en-US" dirty="0"/>
          </a:p>
        </p:txBody>
      </p:sp>
      <p:sp>
        <p:nvSpPr>
          <p:cNvPr id="4" name="Slide Number Placeholder 3">
            <a:extLst>
              <a:ext uri="{FF2B5EF4-FFF2-40B4-BE49-F238E27FC236}">
                <a16:creationId xmlns:a16="http://schemas.microsoft.com/office/drawing/2014/main" id="{3B350A19-5D56-411E-8DBF-6F1DD40E39BD}"/>
              </a:ext>
            </a:extLst>
          </p:cNvPr>
          <p:cNvSpPr>
            <a:spLocks noGrp="1"/>
          </p:cNvSpPr>
          <p:nvPr>
            <p:ph type="sldNum" sz="quarter" idx="12"/>
          </p:nvPr>
        </p:nvSpPr>
        <p:spPr/>
        <p:txBody>
          <a:bodyPr/>
          <a:lstStyle/>
          <a:p>
            <a:fld id="{33B1D3DF-6A35-4B1E-91A8-6E4B9C352B0D}" type="slidenum">
              <a:rPr lang="en-GB" smtClean="0"/>
              <a:t>26</a:t>
            </a:fld>
            <a:endParaRPr lang="en-GB"/>
          </a:p>
        </p:txBody>
      </p:sp>
      <p:sp>
        <p:nvSpPr>
          <p:cNvPr id="6" name="TextBox 5">
            <a:extLst>
              <a:ext uri="{FF2B5EF4-FFF2-40B4-BE49-F238E27FC236}">
                <a16:creationId xmlns:a16="http://schemas.microsoft.com/office/drawing/2014/main" id="{B9EFE369-B66B-4893-9391-C718DA0EFD28}"/>
              </a:ext>
            </a:extLst>
          </p:cNvPr>
          <p:cNvSpPr txBox="1"/>
          <p:nvPr/>
        </p:nvSpPr>
        <p:spPr>
          <a:xfrm>
            <a:off x="8647611" y="6068861"/>
            <a:ext cx="2238103" cy="276999"/>
          </a:xfrm>
          <a:prstGeom prst="rect">
            <a:avLst/>
          </a:prstGeom>
          <a:noFill/>
        </p:spPr>
        <p:txBody>
          <a:bodyPr wrap="square" rtlCol="0">
            <a:spAutoFit/>
          </a:bodyPr>
          <a:lstStyle/>
          <a:p>
            <a:r>
              <a:rPr lang="de-DE" sz="1200" dirty="0"/>
              <a:t>Double </a:t>
            </a:r>
            <a:r>
              <a:rPr lang="de-DE" sz="1200" dirty="0" err="1"/>
              <a:t>click</a:t>
            </a:r>
            <a:r>
              <a:rPr lang="de-DE" sz="1200" dirty="0"/>
              <a:t> </a:t>
            </a:r>
            <a:r>
              <a:rPr lang="de-DE" sz="1200" dirty="0" err="1"/>
              <a:t>to</a:t>
            </a:r>
            <a:r>
              <a:rPr lang="de-DE" sz="1200" dirty="0"/>
              <a:t> </a:t>
            </a:r>
            <a:r>
              <a:rPr lang="de-DE" sz="1200" dirty="0" err="1"/>
              <a:t>start</a:t>
            </a:r>
            <a:r>
              <a:rPr lang="de-DE" sz="1200" dirty="0"/>
              <a:t> </a:t>
            </a:r>
            <a:r>
              <a:rPr lang="de-DE" sz="1200" dirty="0" err="1"/>
              <a:t>the</a:t>
            </a:r>
            <a:r>
              <a:rPr lang="de-DE" sz="1200" dirty="0"/>
              <a:t> </a:t>
            </a:r>
            <a:r>
              <a:rPr lang="de-DE" sz="1200" dirty="0" err="1"/>
              <a:t>video</a:t>
            </a:r>
            <a:endParaRPr lang="en-US" sz="1200" dirty="0"/>
          </a:p>
        </p:txBody>
      </p:sp>
      <p:sp>
        <p:nvSpPr>
          <p:cNvPr id="7" name="Content Placeholder 6">
            <a:extLst>
              <a:ext uri="{FF2B5EF4-FFF2-40B4-BE49-F238E27FC236}">
                <a16:creationId xmlns:a16="http://schemas.microsoft.com/office/drawing/2014/main" id="{D30D5035-A5A6-44F6-9231-12E6F1ED1D40}"/>
              </a:ext>
            </a:extLst>
          </p:cNvPr>
          <p:cNvSpPr>
            <a:spLocks noGrp="1"/>
          </p:cNvSpPr>
          <p:nvPr>
            <p:ph idx="1"/>
          </p:nvPr>
        </p:nvSpPr>
        <p:spPr/>
        <p:txBody>
          <a:bodyPr/>
          <a:lstStyle/>
          <a:p>
            <a:r>
              <a:rPr lang="de-DE" dirty="0"/>
              <a:t>- Do </a:t>
            </a:r>
            <a:r>
              <a:rPr lang="de-DE" dirty="0" err="1"/>
              <a:t>you</a:t>
            </a:r>
            <a:r>
              <a:rPr lang="de-DE" dirty="0"/>
              <a:t> </a:t>
            </a:r>
            <a:r>
              <a:rPr lang="de-DE" dirty="0" err="1"/>
              <a:t>think</a:t>
            </a:r>
            <a:r>
              <a:rPr lang="de-DE" dirty="0"/>
              <a:t> </a:t>
            </a:r>
            <a:r>
              <a:rPr lang="de-DE" dirty="0" err="1"/>
              <a:t>that</a:t>
            </a:r>
            <a:r>
              <a:rPr lang="de-DE" dirty="0"/>
              <a:t> </a:t>
            </a:r>
            <a:r>
              <a:rPr lang="de-DE" dirty="0" err="1"/>
              <a:t>the</a:t>
            </a:r>
            <a:r>
              <a:rPr lang="de-DE" dirty="0"/>
              <a:t> </a:t>
            </a:r>
            <a:r>
              <a:rPr lang="de-DE" dirty="0" err="1"/>
              <a:t>concept</a:t>
            </a:r>
            <a:r>
              <a:rPr lang="de-DE" dirty="0"/>
              <a:t> </a:t>
            </a:r>
            <a:r>
              <a:rPr lang="de-DE" dirty="0" err="1"/>
              <a:t>of</a:t>
            </a:r>
            <a:r>
              <a:rPr lang="de-DE" dirty="0"/>
              <a:t> </a:t>
            </a:r>
            <a:r>
              <a:rPr lang="de-DE" dirty="0" err="1"/>
              <a:t>sustainable</a:t>
            </a:r>
            <a:r>
              <a:rPr lang="de-DE" dirty="0"/>
              <a:t> </a:t>
            </a:r>
            <a:r>
              <a:rPr lang="de-DE" dirty="0" err="1"/>
              <a:t>develpment</a:t>
            </a:r>
            <a:r>
              <a:rPr lang="de-DE" dirty="0"/>
              <a:t> </a:t>
            </a:r>
            <a:r>
              <a:rPr lang="de-DE" dirty="0" err="1"/>
              <a:t>corelates</a:t>
            </a:r>
            <a:r>
              <a:rPr lang="de-DE" dirty="0"/>
              <a:t> </a:t>
            </a:r>
            <a:r>
              <a:rPr lang="de-DE" dirty="0" err="1"/>
              <a:t>with</a:t>
            </a:r>
            <a:r>
              <a:rPr lang="de-DE" dirty="0"/>
              <a:t> lack </a:t>
            </a:r>
            <a:r>
              <a:rPr lang="de-DE" dirty="0" err="1"/>
              <a:t>of</a:t>
            </a:r>
            <a:r>
              <a:rPr lang="de-DE" dirty="0"/>
              <a:t> </a:t>
            </a:r>
            <a:r>
              <a:rPr lang="de-DE" dirty="0" err="1"/>
              <a:t>growth</a:t>
            </a:r>
            <a:r>
              <a:rPr lang="de-DE" dirty="0"/>
              <a:t>? </a:t>
            </a:r>
            <a:r>
              <a:rPr lang="de-DE" dirty="0" err="1"/>
              <a:t>Why</a:t>
            </a:r>
            <a:r>
              <a:rPr lang="de-DE" dirty="0"/>
              <a:t> </a:t>
            </a:r>
            <a:r>
              <a:rPr lang="de-DE" dirty="0" err="1"/>
              <a:t>or</a:t>
            </a:r>
            <a:r>
              <a:rPr lang="de-DE" dirty="0"/>
              <a:t> </a:t>
            </a:r>
            <a:r>
              <a:rPr lang="de-DE" dirty="0" err="1"/>
              <a:t>why</a:t>
            </a:r>
            <a:r>
              <a:rPr lang="de-DE" dirty="0"/>
              <a:t> not?</a:t>
            </a:r>
          </a:p>
          <a:p>
            <a:r>
              <a:rPr lang="de-DE" dirty="0"/>
              <a:t>- Do </a:t>
            </a:r>
            <a:r>
              <a:rPr lang="de-DE" dirty="0" err="1"/>
              <a:t>you</a:t>
            </a:r>
            <a:r>
              <a:rPr lang="de-DE" dirty="0"/>
              <a:t> </a:t>
            </a:r>
            <a:r>
              <a:rPr lang="de-DE" dirty="0" err="1"/>
              <a:t>think</a:t>
            </a:r>
            <a:r>
              <a:rPr lang="de-DE" dirty="0"/>
              <a:t> </a:t>
            </a:r>
            <a:r>
              <a:rPr lang="de-DE" dirty="0" err="1"/>
              <a:t>degrowth</a:t>
            </a:r>
            <a:r>
              <a:rPr lang="de-DE" dirty="0"/>
              <a:t> will </a:t>
            </a:r>
            <a:r>
              <a:rPr lang="de-DE" dirty="0" err="1"/>
              <a:t>deliver</a:t>
            </a:r>
            <a:r>
              <a:rPr lang="de-DE" dirty="0"/>
              <a:t> well-</a:t>
            </a:r>
            <a:r>
              <a:rPr lang="de-DE" dirty="0" err="1"/>
              <a:t>being</a:t>
            </a:r>
            <a:r>
              <a:rPr lang="de-DE" dirty="0"/>
              <a:t> and </a:t>
            </a:r>
            <a:r>
              <a:rPr lang="de-DE" dirty="0" err="1"/>
              <a:t>reduce</a:t>
            </a:r>
            <a:r>
              <a:rPr lang="de-DE" dirty="0"/>
              <a:t> </a:t>
            </a:r>
            <a:r>
              <a:rPr lang="de-DE" dirty="0" err="1"/>
              <a:t>income</a:t>
            </a:r>
            <a:r>
              <a:rPr lang="de-DE" dirty="0"/>
              <a:t> and </a:t>
            </a:r>
            <a:r>
              <a:rPr lang="de-DE" dirty="0" err="1"/>
              <a:t>wealth</a:t>
            </a:r>
            <a:r>
              <a:rPr lang="de-DE" dirty="0"/>
              <a:t> </a:t>
            </a:r>
            <a:r>
              <a:rPr lang="de-DE" dirty="0" err="1"/>
              <a:t>inequalities</a:t>
            </a:r>
            <a:r>
              <a:rPr lang="de-DE" dirty="0"/>
              <a:t>?</a:t>
            </a:r>
          </a:p>
          <a:p>
            <a:r>
              <a:rPr lang="de-DE" dirty="0"/>
              <a:t>- The </a:t>
            </a:r>
            <a:r>
              <a:rPr lang="de-DE" dirty="0" err="1"/>
              <a:t>degrowth</a:t>
            </a:r>
            <a:r>
              <a:rPr lang="de-DE" dirty="0"/>
              <a:t> </a:t>
            </a:r>
            <a:r>
              <a:rPr lang="de-DE" dirty="0" err="1"/>
              <a:t>theory</a:t>
            </a:r>
            <a:r>
              <a:rPr lang="de-DE" dirty="0"/>
              <a:t> </a:t>
            </a:r>
            <a:r>
              <a:rPr lang="de-DE" dirty="0" err="1"/>
              <a:t>postulates</a:t>
            </a:r>
            <a:r>
              <a:rPr lang="de-DE" dirty="0"/>
              <a:t> </a:t>
            </a:r>
            <a:r>
              <a:rPr lang="de-DE" dirty="0" err="1"/>
              <a:t>that</a:t>
            </a:r>
            <a:r>
              <a:rPr lang="de-DE" dirty="0"/>
              <a:t> </a:t>
            </a:r>
            <a:r>
              <a:rPr lang="en-US" sz="2400" i="1" dirty="0"/>
              <a:t>”</a:t>
            </a:r>
            <a:r>
              <a:rPr lang="en-US" sz="2400" i="1" dirty="0">
                <a:solidFill>
                  <a:schemeClr val="tx2"/>
                </a:solidFill>
              </a:rPr>
              <a:t>The solution lies in moving away from the assumption that growth is good</a:t>
            </a:r>
            <a:r>
              <a:rPr lang="en-US" sz="2400" i="1" dirty="0"/>
              <a:t>”</a:t>
            </a:r>
            <a:r>
              <a:rPr lang="en-US" dirty="0"/>
              <a:t>. Do you agree with this statement? Why or why not?</a:t>
            </a:r>
          </a:p>
        </p:txBody>
      </p:sp>
    </p:spTree>
    <p:extLst>
      <p:ext uri="{BB962C8B-B14F-4D97-AF65-F5344CB8AC3E}">
        <p14:creationId xmlns:p14="http://schemas.microsoft.com/office/powerpoint/2010/main" val="241170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8697-414F-4778-9D10-29B8D063C9D2}"/>
              </a:ext>
            </a:extLst>
          </p:cNvPr>
          <p:cNvSpPr>
            <a:spLocks noGrp="1"/>
          </p:cNvSpPr>
          <p:nvPr>
            <p:ph type="title"/>
          </p:nvPr>
        </p:nvSpPr>
        <p:spPr/>
        <p:txBody>
          <a:bodyPr/>
          <a:lstStyle/>
          <a:p>
            <a:r>
              <a:rPr lang="en-US" dirty="0"/>
              <a:t>Topic 3</a:t>
            </a:r>
          </a:p>
        </p:txBody>
      </p:sp>
      <p:sp>
        <p:nvSpPr>
          <p:cNvPr id="4" name="Text Placeholder 3">
            <a:extLst>
              <a:ext uri="{FF2B5EF4-FFF2-40B4-BE49-F238E27FC236}">
                <a16:creationId xmlns:a16="http://schemas.microsoft.com/office/drawing/2014/main" id="{0B9E7FFF-0649-4736-AA21-68366ADD34C9}"/>
              </a:ext>
            </a:extLst>
          </p:cNvPr>
          <p:cNvSpPr>
            <a:spLocks noGrp="1"/>
          </p:cNvSpPr>
          <p:nvPr>
            <p:ph type="body" sz="half" idx="2"/>
          </p:nvPr>
        </p:nvSpPr>
        <p:spPr/>
        <p:txBody>
          <a:bodyPr/>
          <a:lstStyle/>
          <a:p>
            <a:r>
              <a:rPr lang="da-DK" b="1" dirty="0"/>
              <a:t>Tragedy of the commons</a:t>
            </a:r>
            <a:endParaRPr lang="en-US" dirty="0"/>
          </a:p>
        </p:txBody>
      </p:sp>
      <p:sp>
        <p:nvSpPr>
          <p:cNvPr id="5" name="Slide Number Placeholder 4">
            <a:extLst>
              <a:ext uri="{FF2B5EF4-FFF2-40B4-BE49-F238E27FC236}">
                <a16:creationId xmlns:a16="http://schemas.microsoft.com/office/drawing/2014/main" id="{4776F666-B641-4B8B-A07A-BF94FA35C5DC}"/>
              </a:ext>
            </a:extLst>
          </p:cNvPr>
          <p:cNvSpPr>
            <a:spLocks noGrp="1"/>
          </p:cNvSpPr>
          <p:nvPr>
            <p:ph type="sldNum" sz="quarter" idx="12"/>
          </p:nvPr>
        </p:nvSpPr>
        <p:spPr/>
        <p:txBody>
          <a:bodyPr/>
          <a:lstStyle/>
          <a:p>
            <a:fld id="{33B1D3DF-6A35-4B1E-91A8-6E4B9C352B0D}" type="slidenum">
              <a:rPr lang="en-GB" smtClean="0"/>
              <a:t>27</a:t>
            </a:fld>
            <a:endParaRPr lang="en-GB"/>
          </a:p>
        </p:txBody>
      </p:sp>
      <p:sp>
        <p:nvSpPr>
          <p:cNvPr id="45" name="TextBox 44">
            <a:extLst>
              <a:ext uri="{FF2B5EF4-FFF2-40B4-BE49-F238E27FC236}">
                <a16:creationId xmlns:a16="http://schemas.microsoft.com/office/drawing/2014/main" id="{9459CCC1-9D00-4216-BFE6-0D4304DB07A1}"/>
              </a:ext>
            </a:extLst>
          </p:cNvPr>
          <p:cNvSpPr txBox="1"/>
          <p:nvPr/>
        </p:nvSpPr>
        <p:spPr>
          <a:xfrm>
            <a:off x="4386216" y="5318275"/>
            <a:ext cx="7366000" cy="215444"/>
          </a:xfrm>
          <a:prstGeom prst="rect">
            <a:avLst/>
          </a:prstGeom>
          <a:noFill/>
        </p:spPr>
        <p:txBody>
          <a:bodyPr wrap="square" rtlCol="0">
            <a:spAutoFit/>
          </a:bodyPr>
          <a:lstStyle/>
          <a:p>
            <a:r>
              <a:rPr lang="en-US" sz="800" dirty="0"/>
              <a:t>Photo courtesy: Nicholas </a:t>
            </a:r>
            <a:r>
              <a:rPr lang="en-US" sz="800" dirty="0" err="1"/>
              <a:t>Amendolare</a:t>
            </a:r>
            <a:r>
              <a:rPr lang="en-US" sz="800" dirty="0"/>
              <a:t> illustration</a:t>
            </a:r>
          </a:p>
        </p:txBody>
      </p:sp>
      <p:pic>
        <p:nvPicPr>
          <p:cNvPr id="1026" name="Picture 2" descr="https://uploads.desmos.com/activitybuilder/3cbdaae815925d1a2a1b025c7fc699eb">
            <a:extLst>
              <a:ext uri="{FF2B5EF4-FFF2-40B4-BE49-F238E27FC236}">
                <a16:creationId xmlns:a16="http://schemas.microsoft.com/office/drawing/2014/main" id="{DBCCECF9-A8EB-43A1-9CFC-1BFEFC33B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31" y="1262198"/>
            <a:ext cx="7318186" cy="400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69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492D-B686-45E4-A05C-0708439705FD}"/>
              </a:ext>
            </a:extLst>
          </p:cNvPr>
          <p:cNvSpPr>
            <a:spLocks noGrp="1"/>
          </p:cNvSpPr>
          <p:nvPr>
            <p:ph type="title"/>
          </p:nvPr>
        </p:nvSpPr>
        <p:spPr/>
        <p:txBody>
          <a:bodyPr/>
          <a:lstStyle/>
          <a:p>
            <a:r>
              <a:rPr lang="de-DE" dirty="0"/>
              <a:t>Imagine…</a:t>
            </a:r>
            <a:endParaRPr lang="en-US" dirty="0"/>
          </a:p>
        </p:txBody>
      </p:sp>
      <p:sp>
        <p:nvSpPr>
          <p:cNvPr id="3" name="Content Placeholder 2">
            <a:extLst>
              <a:ext uri="{FF2B5EF4-FFF2-40B4-BE49-F238E27FC236}">
                <a16:creationId xmlns:a16="http://schemas.microsoft.com/office/drawing/2014/main" id="{E150354D-6B24-4B2E-B8C5-38653110FE25}"/>
              </a:ext>
            </a:extLst>
          </p:cNvPr>
          <p:cNvSpPr>
            <a:spLocks noGrp="1"/>
          </p:cNvSpPr>
          <p:nvPr>
            <p:ph idx="1"/>
          </p:nvPr>
        </p:nvSpPr>
        <p:spPr/>
        <p:txBody>
          <a:bodyPr/>
          <a:lstStyle/>
          <a:p>
            <a:r>
              <a:rPr lang="en-US" dirty="0"/>
              <a:t>All of you are fishermen and you are each fishing in a pond. The pond represents a shared environment, and your catch contributes to the overall health of the fishing ecosystem.</a:t>
            </a:r>
          </a:p>
          <a:p>
            <a:endParaRPr lang="de-DE" dirty="0"/>
          </a:p>
          <a:p>
            <a:r>
              <a:rPr lang="en-US" dirty="0"/>
              <a:t>As individual fishermen, all of you would want to catch as many fish as possible to benefit personally. </a:t>
            </a:r>
          </a:p>
          <a:p>
            <a:endParaRPr lang="de-DE" dirty="0"/>
          </a:p>
          <a:p>
            <a:r>
              <a:rPr lang="de-DE" dirty="0"/>
              <a:t>W</a:t>
            </a:r>
            <a:r>
              <a:rPr lang="en-US" dirty="0"/>
              <a:t>hat do you think would happen to the fish population in 5, 15 and 50 years?</a:t>
            </a:r>
          </a:p>
        </p:txBody>
      </p:sp>
      <p:sp>
        <p:nvSpPr>
          <p:cNvPr id="4" name="Slide Number Placeholder 3">
            <a:extLst>
              <a:ext uri="{FF2B5EF4-FFF2-40B4-BE49-F238E27FC236}">
                <a16:creationId xmlns:a16="http://schemas.microsoft.com/office/drawing/2014/main" id="{2BA7F829-E0ED-46EB-912C-6CC72A797746}"/>
              </a:ext>
            </a:extLst>
          </p:cNvPr>
          <p:cNvSpPr>
            <a:spLocks noGrp="1"/>
          </p:cNvSpPr>
          <p:nvPr>
            <p:ph type="sldNum" sz="quarter" idx="12"/>
          </p:nvPr>
        </p:nvSpPr>
        <p:spPr/>
        <p:txBody>
          <a:bodyPr/>
          <a:lstStyle/>
          <a:p>
            <a:fld id="{33B1D3DF-6A35-4B1E-91A8-6E4B9C352B0D}" type="slidenum">
              <a:rPr lang="en-GB" smtClean="0"/>
              <a:t>28</a:t>
            </a:fld>
            <a:endParaRPr lang="en-GB"/>
          </a:p>
        </p:txBody>
      </p:sp>
    </p:spTree>
    <p:extLst>
      <p:ext uri="{BB962C8B-B14F-4D97-AF65-F5344CB8AC3E}">
        <p14:creationId xmlns:p14="http://schemas.microsoft.com/office/powerpoint/2010/main" val="366933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E2DA-DB65-41B8-98C4-3A5605640D94}"/>
              </a:ext>
            </a:extLst>
          </p:cNvPr>
          <p:cNvSpPr>
            <a:spLocks noGrp="1"/>
          </p:cNvSpPr>
          <p:nvPr>
            <p:ph type="title"/>
          </p:nvPr>
        </p:nvSpPr>
        <p:spPr/>
        <p:txBody>
          <a:bodyPr/>
          <a:lstStyle/>
          <a:p>
            <a:r>
              <a:rPr lang="de-DE" dirty="0" err="1"/>
              <a:t>Tragedy</a:t>
            </a:r>
            <a:r>
              <a:rPr lang="de-DE" dirty="0"/>
              <a:t> </a:t>
            </a:r>
            <a:r>
              <a:rPr lang="de-DE" dirty="0" err="1"/>
              <a:t>of</a:t>
            </a:r>
            <a:r>
              <a:rPr lang="de-DE" dirty="0"/>
              <a:t> </a:t>
            </a:r>
            <a:r>
              <a:rPr lang="de-DE" dirty="0" err="1"/>
              <a:t>the</a:t>
            </a:r>
            <a:r>
              <a:rPr lang="de-DE" dirty="0"/>
              <a:t> </a:t>
            </a:r>
            <a:r>
              <a:rPr lang="de-DE" dirty="0" err="1"/>
              <a:t>commons</a:t>
            </a:r>
            <a:endParaRPr lang="en-US" dirty="0"/>
          </a:p>
        </p:txBody>
      </p:sp>
      <p:sp>
        <p:nvSpPr>
          <p:cNvPr id="3" name="Content Placeholder 2">
            <a:extLst>
              <a:ext uri="{FF2B5EF4-FFF2-40B4-BE49-F238E27FC236}">
                <a16:creationId xmlns:a16="http://schemas.microsoft.com/office/drawing/2014/main" id="{0C0439B3-99A4-4D8A-BAA8-4F4E67B17907}"/>
              </a:ext>
            </a:extLst>
          </p:cNvPr>
          <p:cNvSpPr>
            <a:spLocks noGrp="1"/>
          </p:cNvSpPr>
          <p:nvPr>
            <p:ph idx="1"/>
          </p:nvPr>
        </p:nvSpPr>
        <p:spPr/>
        <p:txBody>
          <a:bodyPr>
            <a:normAutofit lnSpcReduction="10000"/>
          </a:bodyPr>
          <a:lstStyle/>
          <a:p>
            <a:r>
              <a:rPr lang="en-US" dirty="0"/>
              <a:t>In 1968, the term “tragedy of the commons” was used for the first time by Garret Hardin. </a:t>
            </a:r>
          </a:p>
          <a:p>
            <a:r>
              <a:rPr lang="en-US" dirty="0"/>
              <a:t>The tragedy of the commons refers to a situation in which individuals with access to a public resource (also called a common) act in their own interest and, in doing so, ultimately deplete the resource. This can result in overconsumption, underinvestment, and depletion of resources (Hardin, 1968).</a:t>
            </a:r>
          </a:p>
          <a:p>
            <a:r>
              <a:rPr lang="en-US" dirty="0"/>
              <a:t>Hardin contends that human short-term interests--taking as much of a resource possible--are opposed to societal good. If everyone acts on this selfish interest, the situation would worsen for society as a whole.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CDE83E1-1161-46AC-AAB2-7BA94A336CF6}"/>
              </a:ext>
            </a:extLst>
          </p:cNvPr>
          <p:cNvSpPr>
            <a:spLocks noGrp="1"/>
          </p:cNvSpPr>
          <p:nvPr>
            <p:ph type="sldNum" sz="quarter" idx="12"/>
          </p:nvPr>
        </p:nvSpPr>
        <p:spPr/>
        <p:txBody>
          <a:bodyPr/>
          <a:lstStyle/>
          <a:p>
            <a:fld id="{33B1D3DF-6A35-4B1E-91A8-6E4B9C352B0D}" type="slidenum">
              <a:rPr lang="en-GB" smtClean="0"/>
              <a:t>29</a:t>
            </a:fld>
            <a:endParaRPr lang="en-GB"/>
          </a:p>
        </p:txBody>
      </p:sp>
    </p:spTree>
    <p:extLst>
      <p:ext uri="{BB962C8B-B14F-4D97-AF65-F5344CB8AC3E}">
        <p14:creationId xmlns:p14="http://schemas.microsoft.com/office/powerpoint/2010/main" val="21410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09DB2-51F9-4B87-A735-7DE919B7C1CF}"/>
              </a:ext>
            </a:extLst>
          </p:cNvPr>
          <p:cNvSpPr>
            <a:spLocks noGrp="1"/>
          </p:cNvSpPr>
          <p:nvPr>
            <p:ph type="sldNum" sz="quarter" idx="12"/>
          </p:nvPr>
        </p:nvSpPr>
        <p:spPr/>
        <p:txBody>
          <a:bodyPr/>
          <a:lstStyle/>
          <a:p>
            <a:fld id="{33B1D3DF-6A35-4B1E-91A8-6E4B9C352B0D}" type="slidenum">
              <a:rPr lang="en-GB" smtClean="0"/>
              <a:t>3</a:t>
            </a:fld>
            <a:endParaRPr lang="en-GB" dirty="0"/>
          </a:p>
        </p:txBody>
      </p:sp>
      <p:sp>
        <p:nvSpPr>
          <p:cNvPr id="6" name="Content Placeholder 5">
            <a:extLst>
              <a:ext uri="{FF2B5EF4-FFF2-40B4-BE49-F238E27FC236}">
                <a16:creationId xmlns:a16="http://schemas.microsoft.com/office/drawing/2014/main" id="{0BAF55A6-DC2F-4C94-980A-B9C753EDFFAA}"/>
              </a:ext>
            </a:extLst>
          </p:cNvPr>
          <p:cNvSpPr>
            <a:spLocks noGrp="1"/>
          </p:cNvSpPr>
          <p:nvPr>
            <p:ph idx="1"/>
          </p:nvPr>
        </p:nvSpPr>
        <p:spPr/>
        <p:txBody>
          <a:bodyPr/>
          <a:lstStyle/>
          <a:p>
            <a:pPr>
              <a:buFont typeface="Arial" panose="020B0604020202020204" pitchFamily="34" charset="0"/>
              <a:buChar char="•"/>
            </a:pPr>
            <a:r>
              <a:rPr lang="da-DK" sz="2000" dirty="0"/>
              <a:t> </a:t>
            </a:r>
            <a:r>
              <a:rPr lang="da-DK" sz="2400" b="1" dirty="0"/>
              <a:t>Part 1: Climate Change and Sustainable Development: An Introduction</a:t>
            </a:r>
          </a:p>
          <a:p>
            <a:pPr>
              <a:buFont typeface="Arial" panose="020B0604020202020204" pitchFamily="34" charset="0"/>
              <a:buChar char="•"/>
            </a:pPr>
            <a:r>
              <a:rPr lang="da-DK" sz="2400" b="1" dirty="0">
                <a:solidFill>
                  <a:schemeClr val="bg1">
                    <a:lumMod val="75000"/>
                  </a:schemeClr>
                </a:solidFill>
              </a:rPr>
              <a:t>Part II: </a:t>
            </a:r>
            <a:r>
              <a:rPr lang="en-US" sz="2400" b="1" dirty="0">
                <a:solidFill>
                  <a:schemeClr val="bg1">
                    <a:lumMod val="75000"/>
                  </a:schemeClr>
                </a:solidFill>
              </a:rPr>
              <a:t>Society, Sustainable Development and Climate Change </a:t>
            </a:r>
          </a:p>
          <a:p>
            <a:pPr>
              <a:buFont typeface="Arial" panose="020B0604020202020204" pitchFamily="34" charset="0"/>
              <a:buChar char="•"/>
            </a:pPr>
            <a:r>
              <a:rPr lang="de-DE" sz="2400" b="1" dirty="0">
                <a:solidFill>
                  <a:schemeClr val="bg1">
                    <a:lumMod val="75000"/>
                  </a:schemeClr>
                </a:solidFill>
              </a:rPr>
              <a:t>P</a:t>
            </a:r>
            <a:r>
              <a:rPr lang="en-US" sz="2400" b="1" dirty="0">
                <a:solidFill>
                  <a:schemeClr val="bg1">
                    <a:lumMod val="75000"/>
                  </a:schemeClr>
                </a:solidFill>
              </a:rPr>
              <a:t>art III: Environment and Sustainable Development </a:t>
            </a:r>
          </a:p>
          <a:p>
            <a:pPr>
              <a:buFont typeface="Arial" panose="020B0604020202020204" pitchFamily="34" charset="0"/>
              <a:buChar char="•"/>
            </a:pPr>
            <a:r>
              <a:rPr lang="de-DE" sz="2400" b="1" dirty="0">
                <a:solidFill>
                  <a:schemeClr val="bg1">
                    <a:lumMod val="75000"/>
                  </a:schemeClr>
                </a:solidFill>
              </a:rPr>
              <a:t>P</a:t>
            </a:r>
            <a:r>
              <a:rPr lang="en-US" sz="2400" b="1" dirty="0">
                <a:solidFill>
                  <a:schemeClr val="bg1">
                    <a:lumMod val="75000"/>
                  </a:schemeClr>
                </a:solidFill>
              </a:rPr>
              <a:t>art IV: Climate Change, Economy and Sustainable Development Interface </a:t>
            </a:r>
          </a:p>
          <a:p>
            <a:pPr>
              <a:buFont typeface="Arial" panose="020B0604020202020204" pitchFamily="34" charset="0"/>
              <a:buChar char="•"/>
            </a:pPr>
            <a:r>
              <a:rPr lang="de-DE" sz="2400" b="1" dirty="0">
                <a:solidFill>
                  <a:schemeClr val="bg1">
                    <a:lumMod val="75000"/>
                  </a:schemeClr>
                </a:solidFill>
              </a:rPr>
              <a:t>P</a:t>
            </a:r>
            <a:r>
              <a:rPr lang="en-US" sz="2400" b="1" dirty="0">
                <a:solidFill>
                  <a:schemeClr val="bg1">
                    <a:lumMod val="75000"/>
                  </a:schemeClr>
                </a:solidFill>
              </a:rPr>
              <a:t>art V: Action for Sustainable Development </a:t>
            </a:r>
            <a:endParaRPr lang="da-DK" sz="2400" b="1" dirty="0">
              <a:solidFill>
                <a:schemeClr val="bg1">
                  <a:lumMod val="75000"/>
                </a:schemeClr>
              </a:solidFill>
            </a:endParaRPr>
          </a:p>
          <a:p>
            <a:endParaRPr lang="en-US" dirty="0"/>
          </a:p>
        </p:txBody>
      </p:sp>
      <p:sp>
        <p:nvSpPr>
          <p:cNvPr id="8" name="Title 7">
            <a:extLst>
              <a:ext uri="{FF2B5EF4-FFF2-40B4-BE49-F238E27FC236}">
                <a16:creationId xmlns:a16="http://schemas.microsoft.com/office/drawing/2014/main" id="{6F5869FC-1464-429C-8C57-522E85B29835}"/>
              </a:ext>
            </a:extLst>
          </p:cNvPr>
          <p:cNvSpPr>
            <a:spLocks noGrp="1"/>
          </p:cNvSpPr>
          <p:nvPr>
            <p:ph type="title"/>
          </p:nvPr>
        </p:nvSpPr>
        <p:spPr/>
        <p:txBody>
          <a:bodyPr/>
          <a:lstStyle/>
          <a:p>
            <a:r>
              <a:rPr lang="de-DE" dirty="0"/>
              <a:t>Course </a:t>
            </a:r>
            <a:r>
              <a:rPr lang="de-DE" dirty="0" err="1"/>
              <a:t>outline</a:t>
            </a:r>
            <a:endParaRPr lang="en-US" dirty="0"/>
          </a:p>
        </p:txBody>
      </p:sp>
    </p:spTree>
    <p:extLst>
      <p:ext uri="{BB962C8B-B14F-4D97-AF65-F5344CB8AC3E}">
        <p14:creationId xmlns:p14="http://schemas.microsoft.com/office/powerpoint/2010/main" val="292335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59FE-59F4-44E7-B0AF-504FD47D2791}"/>
              </a:ext>
            </a:extLst>
          </p:cNvPr>
          <p:cNvSpPr>
            <a:spLocks noGrp="1"/>
          </p:cNvSpPr>
          <p:nvPr>
            <p:ph type="title"/>
          </p:nvPr>
        </p:nvSpPr>
        <p:spPr/>
        <p:txBody>
          <a:bodyPr>
            <a:noAutofit/>
          </a:bodyPr>
          <a:lstStyle/>
          <a:p>
            <a:r>
              <a:rPr lang="en-US" sz="3200" dirty="0"/>
              <a:t>Example: The Tragedy of the Commons in Car Washing Practices in Pakistan</a:t>
            </a:r>
          </a:p>
        </p:txBody>
      </p:sp>
      <p:sp>
        <p:nvSpPr>
          <p:cNvPr id="3" name="Content Placeholder 2">
            <a:extLst>
              <a:ext uri="{FF2B5EF4-FFF2-40B4-BE49-F238E27FC236}">
                <a16:creationId xmlns:a16="http://schemas.microsoft.com/office/drawing/2014/main" id="{8B3F6869-0FB0-4CC8-88A2-FFA28578A10B}"/>
              </a:ext>
            </a:extLst>
          </p:cNvPr>
          <p:cNvSpPr>
            <a:spLocks noGrp="1"/>
          </p:cNvSpPr>
          <p:nvPr>
            <p:ph idx="1"/>
          </p:nvPr>
        </p:nvSpPr>
        <p:spPr/>
        <p:txBody>
          <a:bodyPr/>
          <a:lstStyle/>
          <a:p>
            <a:r>
              <a:rPr lang="de-DE" dirty="0"/>
              <a:t>Car </a:t>
            </a:r>
            <a:r>
              <a:rPr lang="de-DE" dirty="0" err="1"/>
              <a:t>washing</a:t>
            </a:r>
            <a:r>
              <a:rPr lang="de-DE" dirty="0"/>
              <a:t> </a:t>
            </a:r>
            <a:r>
              <a:rPr lang="de-DE" dirty="0" err="1"/>
              <a:t>is</a:t>
            </a:r>
            <a:r>
              <a:rPr lang="de-DE" dirty="0"/>
              <a:t> a </a:t>
            </a:r>
            <a:r>
              <a:rPr lang="de-DE" dirty="0" err="1"/>
              <a:t>regular</a:t>
            </a:r>
            <a:r>
              <a:rPr lang="de-DE" dirty="0"/>
              <a:t> </a:t>
            </a:r>
            <a:r>
              <a:rPr lang="de-DE" dirty="0" err="1"/>
              <a:t>practice</a:t>
            </a:r>
            <a:r>
              <a:rPr lang="de-DE" dirty="0"/>
              <a:t> at </a:t>
            </a:r>
            <a:r>
              <a:rPr lang="de-DE" dirty="0" err="1"/>
              <a:t>our</a:t>
            </a:r>
            <a:r>
              <a:rPr lang="de-DE" dirty="0"/>
              <a:t> </a:t>
            </a:r>
            <a:r>
              <a:rPr lang="de-DE" dirty="0" err="1"/>
              <a:t>homes</a:t>
            </a:r>
            <a:r>
              <a:rPr lang="de-DE" dirty="0"/>
              <a:t> in Pakistan. </a:t>
            </a:r>
            <a:endParaRPr lang="en-US" dirty="0"/>
          </a:p>
          <a:p>
            <a:r>
              <a:rPr lang="en-US" dirty="0"/>
              <a:t>If every resident of the country decides to wash their cars daily without any consideration for water conservation, the shared water source may be overused and depleted, leading to consequences like water scarcity or increased water bills for everyone.</a:t>
            </a:r>
          </a:p>
          <a:p>
            <a:r>
              <a:rPr lang="de-DE" dirty="0"/>
              <a:t>T</a:t>
            </a:r>
            <a:r>
              <a:rPr lang="en-US" dirty="0"/>
              <a:t>his example also signifies an underlying assumption of the theory: Without transparency and regulations, individuals will have little or not incentive to refrain themselves from taking too much. </a:t>
            </a:r>
          </a:p>
        </p:txBody>
      </p:sp>
      <p:sp>
        <p:nvSpPr>
          <p:cNvPr id="4" name="Slide Number Placeholder 3">
            <a:extLst>
              <a:ext uri="{FF2B5EF4-FFF2-40B4-BE49-F238E27FC236}">
                <a16:creationId xmlns:a16="http://schemas.microsoft.com/office/drawing/2014/main" id="{835D669E-AF74-4B16-A9E3-DAA1E4F9FF08}"/>
              </a:ext>
            </a:extLst>
          </p:cNvPr>
          <p:cNvSpPr>
            <a:spLocks noGrp="1"/>
          </p:cNvSpPr>
          <p:nvPr>
            <p:ph type="sldNum" sz="quarter" idx="12"/>
          </p:nvPr>
        </p:nvSpPr>
        <p:spPr/>
        <p:txBody>
          <a:bodyPr/>
          <a:lstStyle/>
          <a:p>
            <a:fld id="{33B1D3DF-6A35-4B1E-91A8-6E4B9C352B0D}" type="slidenum">
              <a:rPr lang="en-GB" smtClean="0"/>
              <a:t>30</a:t>
            </a:fld>
            <a:endParaRPr lang="en-GB"/>
          </a:p>
        </p:txBody>
      </p:sp>
    </p:spTree>
    <p:extLst>
      <p:ext uri="{BB962C8B-B14F-4D97-AF65-F5344CB8AC3E}">
        <p14:creationId xmlns:p14="http://schemas.microsoft.com/office/powerpoint/2010/main" val="342345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59FE-59F4-44E7-B0AF-504FD47D2791}"/>
              </a:ext>
            </a:extLst>
          </p:cNvPr>
          <p:cNvSpPr>
            <a:spLocks noGrp="1"/>
          </p:cNvSpPr>
          <p:nvPr>
            <p:ph type="title"/>
          </p:nvPr>
        </p:nvSpPr>
        <p:spPr/>
        <p:txBody>
          <a:bodyPr>
            <a:noAutofit/>
          </a:bodyPr>
          <a:lstStyle/>
          <a:p>
            <a:r>
              <a:rPr lang="en-US" sz="3200" dirty="0"/>
              <a:t>Example: The Tragedy of the Commons in global coffee consumption</a:t>
            </a:r>
          </a:p>
        </p:txBody>
      </p:sp>
      <p:sp>
        <p:nvSpPr>
          <p:cNvPr id="3" name="Content Placeholder 2">
            <a:extLst>
              <a:ext uri="{FF2B5EF4-FFF2-40B4-BE49-F238E27FC236}">
                <a16:creationId xmlns:a16="http://schemas.microsoft.com/office/drawing/2014/main" id="{8B3F6869-0FB0-4CC8-88A2-FFA28578A10B}"/>
              </a:ext>
            </a:extLst>
          </p:cNvPr>
          <p:cNvSpPr>
            <a:spLocks noGrp="1"/>
          </p:cNvSpPr>
          <p:nvPr>
            <p:ph idx="1"/>
          </p:nvPr>
        </p:nvSpPr>
        <p:spPr/>
        <p:txBody>
          <a:bodyPr/>
          <a:lstStyle/>
          <a:p>
            <a:r>
              <a:rPr lang="en-US" dirty="0"/>
              <a:t>While a simple cup of coffee may appear simple, it is an excellent example of the tragedy of the commons. </a:t>
            </a:r>
          </a:p>
          <a:p>
            <a:r>
              <a:rPr lang="en-US" dirty="0"/>
              <a:t>Coffee plants are a naturally occurring shared resource, but overconsumption has resulted in habitat destruction, threatening 60 percent of the plant's species, including the most widely brewed Arabica coffee (HBS, 2019).</a:t>
            </a:r>
          </a:p>
          <a:p>
            <a:endParaRPr lang="en-US" dirty="0"/>
          </a:p>
          <a:p>
            <a:endParaRPr lang="en-US" dirty="0"/>
          </a:p>
        </p:txBody>
      </p:sp>
      <p:sp>
        <p:nvSpPr>
          <p:cNvPr id="4" name="Slide Number Placeholder 3">
            <a:extLst>
              <a:ext uri="{FF2B5EF4-FFF2-40B4-BE49-F238E27FC236}">
                <a16:creationId xmlns:a16="http://schemas.microsoft.com/office/drawing/2014/main" id="{835D669E-AF74-4B16-A9E3-DAA1E4F9FF08}"/>
              </a:ext>
            </a:extLst>
          </p:cNvPr>
          <p:cNvSpPr>
            <a:spLocks noGrp="1"/>
          </p:cNvSpPr>
          <p:nvPr>
            <p:ph type="sldNum" sz="quarter" idx="12"/>
          </p:nvPr>
        </p:nvSpPr>
        <p:spPr/>
        <p:txBody>
          <a:bodyPr/>
          <a:lstStyle/>
          <a:p>
            <a:fld id="{33B1D3DF-6A35-4B1E-91A8-6E4B9C352B0D}" type="slidenum">
              <a:rPr lang="en-GB" smtClean="0"/>
              <a:t>31</a:t>
            </a:fld>
            <a:endParaRPr lang="en-GB"/>
          </a:p>
        </p:txBody>
      </p:sp>
    </p:spTree>
    <p:extLst>
      <p:ext uri="{BB962C8B-B14F-4D97-AF65-F5344CB8AC3E}">
        <p14:creationId xmlns:p14="http://schemas.microsoft.com/office/powerpoint/2010/main" val="2521486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974B-AAFD-4A7D-AC2D-666E6DC9E0D9}"/>
              </a:ext>
            </a:extLst>
          </p:cNvPr>
          <p:cNvSpPr>
            <a:spLocks noGrp="1"/>
          </p:cNvSpPr>
          <p:nvPr>
            <p:ph type="title"/>
          </p:nvPr>
        </p:nvSpPr>
        <p:spPr/>
        <p:txBody>
          <a:bodyPr/>
          <a:lstStyle/>
          <a:p>
            <a:r>
              <a:rPr lang="de-DE" dirty="0"/>
              <a:t>Solution: </a:t>
            </a:r>
            <a:r>
              <a:rPr lang="de-DE" dirty="0" err="1"/>
              <a:t>Tragedy</a:t>
            </a:r>
            <a:r>
              <a:rPr lang="de-DE" dirty="0"/>
              <a:t> </a:t>
            </a:r>
            <a:r>
              <a:rPr lang="de-DE" dirty="0" err="1"/>
              <a:t>of</a:t>
            </a:r>
            <a:r>
              <a:rPr lang="de-DE" dirty="0"/>
              <a:t> </a:t>
            </a:r>
            <a:r>
              <a:rPr lang="de-DE" dirty="0" err="1"/>
              <a:t>the</a:t>
            </a:r>
            <a:r>
              <a:rPr lang="de-DE" dirty="0"/>
              <a:t> Commons</a:t>
            </a:r>
            <a:endParaRPr lang="en-US" dirty="0"/>
          </a:p>
        </p:txBody>
      </p:sp>
      <p:sp>
        <p:nvSpPr>
          <p:cNvPr id="3" name="Content Placeholder 2">
            <a:extLst>
              <a:ext uri="{FF2B5EF4-FFF2-40B4-BE49-F238E27FC236}">
                <a16:creationId xmlns:a16="http://schemas.microsoft.com/office/drawing/2014/main" id="{68FB939D-ACBC-4A7B-969C-56E7D9A3AC7C}"/>
              </a:ext>
            </a:extLst>
          </p:cNvPr>
          <p:cNvSpPr>
            <a:spLocks noGrp="1"/>
          </p:cNvSpPr>
          <p:nvPr>
            <p:ph idx="1"/>
          </p:nvPr>
        </p:nvSpPr>
        <p:spPr/>
        <p:txBody>
          <a:bodyPr>
            <a:normAutofit/>
          </a:bodyPr>
          <a:lstStyle/>
          <a:p>
            <a:r>
              <a:rPr lang="de-DE" dirty="0"/>
              <a:t>- F</a:t>
            </a:r>
            <a:r>
              <a:rPr lang="en-US" dirty="0" err="1"/>
              <a:t>ostering</a:t>
            </a:r>
            <a:r>
              <a:rPr lang="en-US" dirty="0"/>
              <a:t> a sense of collective responsibility and implementing sustainable practices, we can mitigate the Tragedy of the Commons in various aspects of our lives.</a:t>
            </a:r>
          </a:p>
          <a:p>
            <a:endParaRPr lang="de-DE" dirty="0"/>
          </a:p>
          <a:p>
            <a:r>
              <a:rPr lang="de-DE" dirty="0"/>
              <a:t>- </a:t>
            </a:r>
            <a:r>
              <a:rPr lang="en-US" dirty="0"/>
              <a:t>Sustainable development can address the Tragedy of the Commons by promoting responsible resource management. It involves creating and implementing policies that balance economic, social, and environmental aspects, ensuring the equitable use of shared resources for current and future generations.</a:t>
            </a:r>
            <a:endParaRPr lang="de-DE" dirty="0"/>
          </a:p>
          <a:p>
            <a:endParaRPr lang="en-US" dirty="0"/>
          </a:p>
        </p:txBody>
      </p:sp>
      <p:sp>
        <p:nvSpPr>
          <p:cNvPr id="4" name="Slide Number Placeholder 3">
            <a:extLst>
              <a:ext uri="{FF2B5EF4-FFF2-40B4-BE49-F238E27FC236}">
                <a16:creationId xmlns:a16="http://schemas.microsoft.com/office/drawing/2014/main" id="{F09DEE43-1D03-4009-A853-8D38628D6091}"/>
              </a:ext>
            </a:extLst>
          </p:cNvPr>
          <p:cNvSpPr>
            <a:spLocks noGrp="1"/>
          </p:cNvSpPr>
          <p:nvPr>
            <p:ph type="sldNum" sz="quarter" idx="12"/>
          </p:nvPr>
        </p:nvSpPr>
        <p:spPr/>
        <p:txBody>
          <a:bodyPr/>
          <a:lstStyle/>
          <a:p>
            <a:fld id="{33B1D3DF-6A35-4B1E-91A8-6E4B9C352B0D}" type="slidenum">
              <a:rPr lang="en-GB" smtClean="0"/>
              <a:t>32</a:t>
            </a:fld>
            <a:endParaRPr lang="en-GB"/>
          </a:p>
        </p:txBody>
      </p:sp>
    </p:spTree>
    <p:extLst>
      <p:ext uri="{BB962C8B-B14F-4D97-AF65-F5344CB8AC3E}">
        <p14:creationId xmlns:p14="http://schemas.microsoft.com/office/powerpoint/2010/main" val="2594925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5209-A7E6-4D5A-B641-3ED4DE0C081B}"/>
              </a:ext>
            </a:extLst>
          </p:cNvPr>
          <p:cNvSpPr>
            <a:spLocks noGrp="1"/>
          </p:cNvSpPr>
          <p:nvPr>
            <p:ph type="title"/>
          </p:nvPr>
        </p:nvSpPr>
        <p:spPr/>
        <p:txBody>
          <a:bodyPr/>
          <a:lstStyle/>
          <a:p>
            <a:r>
              <a:rPr lang="de-DE" dirty="0"/>
              <a:t>Key </a:t>
            </a:r>
            <a:r>
              <a:rPr lang="de-DE" dirty="0" err="1"/>
              <a:t>take</a:t>
            </a:r>
            <a:r>
              <a:rPr lang="de-DE" dirty="0"/>
              <a:t> </a:t>
            </a:r>
            <a:r>
              <a:rPr lang="de-DE" dirty="0" err="1"/>
              <a:t>aways</a:t>
            </a:r>
            <a:endParaRPr lang="en-US" dirty="0"/>
          </a:p>
        </p:txBody>
      </p:sp>
      <p:sp>
        <p:nvSpPr>
          <p:cNvPr id="3" name="Content Placeholder 2">
            <a:extLst>
              <a:ext uri="{FF2B5EF4-FFF2-40B4-BE49-F238E27FC236}">
                <a16:creationId xmlns:a16="http://schemas.microsoft.com/office/drawing/2014/main" id="{E32E8401-F383-4852-85DD-AC100A2CB0E1}"/>
              </a:ext>
            </a:extLst>
          </p:cNvPr>
          <p:cNvSpPr>
            <a:spLocks noGrp="1"/>
          </p:cNvSpPr>
          <p:nvPr>
            <p:ph idx="1"/>
          </p:nvPr>
        </p:nvSpPr>
        <p:spPr/>
        <p:txBody>
          <a:bodyPr/>
          <a:lstStyle/>
          <a:p>
            <a:r>
              <a:rPr lang="de-DE" dirty="0"/>
              <a:t>- </a:t>
            </a:r>
            <a:r>
              <a:rPr lang="en-US" dirty="0"/>
              <a:t>Sustainable development is an essential issue in today's society since it addresses environmental concerns, economic success, and social equality.</a:t>
            </a:r>
          </a:p>
          <a:p>
            <a:r>
              <a:rPr lang="de-DE" dirty="0"/>
              <a:t>- </a:t>
            </a:r>
            <a:r>
              <a:rPr lang="en-US" dirty="0"/>
              <a:t>It evolved in response to the severe environmental and social repercussions of unilateral economic development tactics following the Industrial Revolution, as well as a shift in human views about the concept of growth and development.</a:t>
            </a:r>
          </a:p>
          <a:p>
            <a:endParaRPr lang="en-US" dirty="0"/>
          </a:p>
          <a:p>
            <a:endParaRPr lang="en-US" dirty="0"/>
          </a:p>
        </p:txBody>
      </p:sp>
      <p:sp>
        <p:nvSpPr>
          <p:cNvPr id="4" name="Slide Number Placeholder 3">
            <a:extLst>
              <a:ext uri="{FF2B5EF4-FFF2-40B4-BE49-F238E27FC236}">
                <a16:creationId xmlns:a16="http://schemas.microsoft.com/office/drawing/2014/main" id="{7542F362-C8B4-44BE-B99C-4762A89B2AFB}"/>
              </a:ext>
            </a:extLst>
          </p:cNvPr>
          <p:cNvSpPr>
            <a:spLocks noGrp="1"/>
          </p:cNvSpPr>
          <p:nvPr>
            <p:ph type="sldNum" sz="quarter" idx="12"/>
          </p:nvPr>
        </p:nvSpPr>
        <p:spPr/>
        <p:txBody>
          <a:bodyPr/>
          <a:lstStyle/>
          <a:p>
            <a:fld id="{33B1D3DF-6A35-4B1E-91A8-6E4B9C352B0D}" type="slidenum">
              <a:rPr lang="en-GB" smtClean="0"/>
              <a:t>33</a:t>
            </a:fld>
            <a:endParaRPr lang="en-GB"/>
          </a:p>
        </p:txBody>
      </p:sp>
    </p:spTree>
    <p:extLst>
      <p:ext uri="{BB962C8B-B14F-4D97-AF65-F5344CB8AC3E}">
        <p14:creationId xmlns:p14="http://schemas.microsoft.com/office/powerpoint/2010/main" val="820677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DD8E-82ED-405B-85CB-80F077FE8382}"/>
              </a:ext>
            </a:extLst>
          </p:cNvPr>
          <p:cNvSpPr>
            <a:spLocks noGrp="1"/>
          </p:cNvSpPr>
          <p:nvPr>
            <p:ph type="title"/>
          </p:nvPr>
        </p:nvSpPr>
        <p:spPr/>
        <p:txBody>
          <a:bodyPr/>
          <a:lstStyle/>
          <a:p>
            <a:r>
              <a:rPr lang="de-DE" dirty="0"/>
              <a:t>Optional </a:t>
            </a:r>
            <a:r>
              <a:rPr lang="de-DE" dirty="0" err="1"/>
              <a:t>class</a:t>
            </a:r>
            <a:r>
              <a:rPr lang="de-DE" dirty="0"/>
              <a:t> </a:t>
            </a:r>
            <a:r>
              <a:rPr lang="de-DE" dirty="0" err="1"/>
              <a:t>activity</a:t>
            </a:r>
            <a:r>
              <a:rPr lang="de-DE" dirty="0"/>
              <a:t>/ Home </a:t>
            </a:r>
            <a:r>
              <a:rPr lang="de-DE" dirty="0" err="1"/>
              <a:t>task</a:t>
            </a:r>
            <a:endParaRPr lang="en-US" dirty="0"/>
          </a:p>
        </p:txBody>
      </p:sp>
      <p:sp>
        <p:nvSpPr>
          <p:cNvPr id="3" name="Content Placeholder 2">
            <a:extLst>
              <a:ext uri="{FF2B5EF4-FFF2-40B4-BE49-F238E27FC236}">
                <a16:creationId xmlns:a16="http://schemas.microsoft.com/office/drawing/2014/main" id="{4D2BFD2F-29C2-43DB-A35D-7BBD51AEA65A}"/>
              </a:ext>
            </a:extLst>
          </p:cNvPr>
          <p:cNvSpPr>
            <a:spLocks noGrp="1"/>
          </p:cNvSpPr>
          <p:nvPr>
            <p:ph idx="1"/>
          </p:nvPr>
        </p:nvSpPr>
        <p:spPr/>
        <p:txBody>
          <a:bodyPr/>
          <a:lstStyle/>
          <a:p>
            <a:r>
              <a:rPr lang="de-DE" dirty="0" err="1"/>
              <a:t>Propose</a:t>
            </a:r>
            <a:r>
              <a:rPr lang="de-DE" dirty="0"/>
              <a:t> </a:t>
            </a:r>
            <a:r>
              <a:rPr lang="de-DE" dirty="0" err="1"/>
              <a:t>your</a:t>
            </a:r>
            <a:r>
              <a:rPr lang="de-DE" dirty="0"/>
              <a:t> own </a:t>
            </a:r>
            <a:r>
              <a:rPr lang="de-DE" dirty="0" err="1"/>
              <a:t>definition</a:t>
            </a:r>
            <a:r>
              <a:rPr lang="de-DE" dirty="0"/>
              <a:t> </a:t>
            </a:r>
            <a:r>
              <a:rPr lang="de-DE" dirty="0" err="1"/>
              <a:t>of</a:t>
            </a:r>
            <a:r>
              <a:rPr lang="de-DE" dirty="0"/>
              <a:t> </a:t>
            </a:r>
            <a:r>
              <a:rPr lang="de-DE" dirty="0" err="1"/>
              <a:t>sustainable</a:t>
            </a:r>
            <a:r>
              <a:rPr lang="de-DE" dirty="0"/>
              <a:t> </a:t>
            </a:r>
            <a:r>
              <a:rPr lang="de-DE" dirty="0" err="1"/>
              <a:t>development</a:t>
            </a:r>
            <a:r>
              <a:rPr lang="de-DE" dirty="0"/>
              <a:t> </a:t>
            </a:r>
            <a:r>
              <a:rPr lang="de-DE" dirty="0" err="1"/>
              <a:t>based</a:t>
            </a:r>
            <a:r>
              <a:rPr lang="de-DE" dirty="0"/>
              <a:t> on </a:t>
            </a:r>
            <a:r>
              <a:rPr lang="de-DE" dirty="0" err="1"/>
              <a:t>the</a:t>
            </a:r>
            <a:r>
              <a:rPr lang="de-DE" dirty="0"/>
              <a:t> </a:t>
            </a:r>
            <a:r>
              <a:rPr lang="de-DE" dirty="0" err="1"/>
              <a:t>aspects</a:t>
            </a:r>
            <a:r>
              <a:rPr lang="de-DE" dirty="0"/>
              <a:t> </a:t>
            </a:r>
            <a:r>
              <a:rPr lang="de-DE" dirty="0" err="1"/>
              <a:t>of</a:t>
            </a:r>
            <a:r>
              <a:rPr lang="de-DE" dirty="0"/>
              <a:t> </a:t>
            </a:r>
            <a:r>
              <a:rPr lang="de-DE" dirty="0" err="1"/>
              <a:t>sustainability</a:t>
            </a:r>
            <a:r>
              <a:rPr lang="de-DE" dirty="0"/>
              <a:t> </a:t>
            </a:r>
            <a:r>
              <a:rPr lang="de-DE" dirty="0" err="1"/>
              <a:t>that</a:t>
            </a:r>
            <a:r>
              <a:rPr lang="de-DE" dirty="0"/>
              <a:t> </a:t>
            </a:r>
            <a:r>
              <a:rPr lang="de-DE" dirty="0" err="1"/>
              <a:t>you</a:t>
            </a:r>
            <a:r>
              <a:rPr lang="de-DE" dirty="0"/>
              <a:t> </a:t>
            </a:r>
            <a:r>
              <a:rPr lang="de-DE" dirty="0" err="1"/>
              <a:t>think</a:t>
            </a:r>
            <a:r>
              <a:rPr lang="de-DE" dirty="0"/>
              <a:t> </a:t>
            </a:r>
            <a:r>
              <a:rPr lang="de-DE" dirty="0" err="1"/>
              <a:t>are</a:t>
            </a:r>
            <a:r>
              <a:rPr lang="de-DE" dirty="0"/>
              <a:t> </a:t>
            </a:r>
            <a:r>
              <a:rPr lang="de-DE" dirty="0" err="1"/>
              <a:t>important</a:t>
            </a:r>
            <a:r>
              <a:rPr lang="de-DE" dirty="0"/>
              <a:t> and </a:t>
            </a:r>
            <a:r>
              <a:rPr lang="de-DE" dirty="0" err="1"/>
              <a:t>your</a:t>
            </a:r>
            <a:r>
              <a:rPr lang="de-DE" dirty="0"/>
              <a:t> </a:t>
            </a:r>
            <a:r>
              <a:rPr lang="de-DE" dirty="0" err="1"/>
              <a:t>understanding</a:t>
            </a:r>
            <a:r>
              <a:rPr lang="de-DE" dirty="0"/>
              <a:t> </a:t>
            </a:r>
            <a:r>
              <a:rPr lang="de-DE" dirty="0" err="1"/>
              <a:t>of</a:t>
            </a:r>
            <a:r>
              <a:rPr lang="de-DE" dirty="0"/>
              <a:t> </a:t>
            </a:r>
            <a:r>
              <a:rPr lang="de-DE" dirty="0" err="1"/>
              <a:t>this</a:t>
            </a:r>
            <a:r>
              <a:rPr lang="de-DE" dirty="0"/>
              <a:t> </a:t>
            </a:r>
            <a:r>
              <a:rPr lang="de-DE" dirty="0" err="1"/>
              <a:t>concept</a:t>
            </a:r>
            <a:r>
              <a:rPr lang="de-DE" dirty="0"/>
              <a:t>. </a:t>
            </a:r>
            <a:endParaRPr lang="en-US" dirty="0"/>
          </a:p>
        </p:txBody>
      </p:sp>
      <p:sp>
        <p:nvSpPr>
          <p:cNvPr id="4" name="Slide Number Placeholder 3">
            <a:extLst>
              <a:ext uri="{FF2B5EF4-FFF2-40B4-BE49-F238E27FC236}">
                <a16:creationId xmlns:a16="http://schemas.microsoft.com/office/drawing/2014/main" id="{145FFDD7-CD30-4370-958B-D5959E187F8E}"/>
              </a:ext>
            </a:extLst>
          </p:cNvPr>
          <p:cNvSpPr>
            <a:spLocks noGrp="1"/>
          </p:cNvSpPr>
          <p:nvPr>
            <p:ph type="sldNum" sz="quarter" idx="12"/>
          </p:nvPr>
        </p:nvSpPr>
        <p:spPr/>
        <p:txBody>
          <a:bodyPr/>
          <a:lstStyle/>
          <a:p>
            <a:fld id="{33B1D3DF-6A35-4B1E-91A8-6E4B9C352B0D}" type="slidenum">
              <a:rPr lang="en-GB" smtClean="0"/>
              <a:t>34</a:t>
            </a:fld>
            <a:endParaRPr lang="en-GB"/>
          </a:p>
        </p:txBody>
      </p:sp>
    </p:spTree>
    <p:extLst>
      <p:ext uri="{BB962C8B-B14F-4D97-AF65-F5344CB8AC3E}">
        <p14:creationId xmlns:p14="http://schemas.microsoft.com/office/powerpoint/2010/main" val="334174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pPr marL="0" indent="0">
              <a:buNone/>
            </a:pPr>
            <a:r>
              <a:rPr lang="en-US" sz="1600" dirty="0"/>
              <a:t>Myrdal, G. (1974). What Is Development?. </a:t>
            </a:r>
            <a:r>
              <a:rPr lang="en-US" sz="1600" i="1" dirty="0"/>
              <a:t>Journal of Economic Issues</a:t>
            </a:r>
            <a:r>
              <a:rPr lang="en-US" sz="1600" dirty="0"/>
              <a:t>, 8(4), 729-736, DOI: 10.1080/00213624.1974.11503225.</a:t>
            </a:r>
          </a:p>
          <a:p>
            <a:pPr marL="0" indent="0">
              <a:buNone/>
            </a:pPr>
            <a:r>
              <a:rPr lang="en-US" sz="1600" dirty="0"/>
              <a:t>Brundtland, G.H. (1987). Our Common Future: Report of the World Commission on Environment and Development. Geneva, UN-</a:t>
            </a:r>
            <a:r>
              <a:rPr lang="en-US" sz="1600" dirty="0" err="1"/>
              <a:t>Dokument</a:t>
            </a:r>
            <a:r>
              <a:rPr lang="en-US" sz="1600" dirty="0"/>
              <a:t> A/42/427.</a:t>
            </a:r>
          </a:p>
          <a:p>
            <a:pPr marL="0" indent="0">
              <a:buNone/>
            </a:pPr>
            <a:r>
              <a:rPr lang="en-US" sz="1600" dirty="0"/>
              <a:t>UNDP. (2022). Global Rise of Education. Published online at OurWorldInData.org. Retrieved from: ‘https://ourworldindata.org/</a:t>
            </a:r>
            <a:r>
              <a:rPr lang="en-US" sz="1600" dirty="0" err="1"/>
              <a:t>grapher</a:t>
            </a:r>
            <a:r>
              <a:rPr lang="en-US" sz="1600" dirty="0"/>
              <a:t>/</a:t>
            </a:r>
            <a:r>
              <a:rPr lang="en-US" sz="1600" dirty="0" err="1"/>
              <a:t>average-years-of-schooling?tab</a:t>
            </a:r>
            <a:r>
              <a:rPr lang="en-US" sz="1600" dirty="0"/>
              <a:t>=</a:t>
            </a:r>
            <a:r>
              <a:rPr lang="en-US" sz="1600" dirty="0" err="1"/>
              <a:t>chart&amp;country</a:t>
            </a:r>
            <a:r>
              <a:rPr lang="en-US" sz="1600" dirty="0"/>
              <a:t>=~OWID_WRL’. [Online Resource].</a:t>
            </a:r>
          </a:p>
          <a:p>
            <a:pPr marL="0" indent="0">
              <a:buNone/>
            </a:pPr>
            <a:r>
              <a:rPr lang="en-US" sz="1600" dirty="0" err="1"/>
              <a:t>Roser</a:t>
            </a:r>
            <a:r>
              <a:rPr lang="en-US" sz="1600" dirty="0"/>
              <a:t>, M., </a:t>
            </a:r>
            <a:r>
              <a:rPr lang="en-US" sz="1600" dirty="0" err="1"/>
              <a:t>Arriagada</a:t>
            </a:r>
            <a:r>
              <a:rPr lang="en-US" sz="1600" dirty="0"/>
              <a:t>, P., </a:t>
            </a:r>
            <a:r>
              <a:rPr lang="en-US" sz="1600" dirty="0" err="1"/>
              <a:t>Hasell</a:t>
            </a:r>
            <a:r>
              <a:rPr lang="en-US" sz="1600" dirty="0"/>
              <a:t>, J., Ritchie, H., and Ortiz-Ospina, E. (2023). Economic Growth. Published online at OurWorldInData.org. Retrieved from: 'https://ourworldindata.org/economic-growth' [Online Resource].</a:t>
            </a:r>
          </a:p>
          <a:p>
            <a:pPr marL="0" indent="0">
              <a:buNone/>
            </a:pPr>
            <a:r>
              <a:rPr lang="en-US" sz="1600" dirty="0"/>
              <a:t>Rogers, P.P., Jalal, K.F., &amp; Boyd, J.A. (2007). An Introduction to Sustainable Development (1st ed.). Routledge. </a:t>
            </a:r>
            <a:r>
              <a:rPr lang="en-US" sz="1600" dirty="0">
                <a:hlinkClick r:id="rId2"/>
              </a:rPr>
              <a:t>https://doi.org/10.4324/9781849770477</a:t>
            </a:r>
            <a:r>
              <a:rPr lang="en-US" sz="1600" dirty="0"/>
              <a:t>. </a:t>
            </a:r>
          </a:p>
          <a:p>
            <a:pPr marL="0" indent="0">
              <a:buNone/>
            </a:pPr>
            <a:r>
              <a:rPr lang="en-US" sz="1600" dirty="0"/>
              <a:t>Hardin, G. (1968). The Tragedy of the Commons. Science, 162(3859), 1243–1248.</a:t>
            </a:r>
          </a:p>
          <a:p>
            <a:pPr marL="0" indent="0">
              <a:buNone/>
            </a:pPr>
            <a:r>
              <a:rPr lang="en-US" sz="1600" dirty="0"/>
              <a:t>HBS. (2019, February 6). Tragedy of the Commons: Examples &amp; Solutions | HBS Online. Business Insights Blog. https://online.hbs.edu/blog/post/tragedy-of-the-commons-impact-on-sustainability-issues</a:t>
            </a:r>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35</a:t>
            </a:fld>
            <a:endParaRPr lang="en-GB"/>
          </a:p>
        </p:txBody>
      </p:sp>
    </p:spTree>
    <p:extLst>
      <p:ext uri="{BB962C8B-B14F-4D97-AF65-F5344CB8AC3E}">
        <p14:creationId xmlns:p14="http://schemas.microsoft.com/office/powerpoint/2010/main" val="331673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Further Resources for teachers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pPr>
              <a:buFont typeface="Arial" panose="020B0604020202020204" pitchFamily="34" charset="0"/>
              <a:buChar char="•"/>
            </a:pPr>
            <a:r>
              <a:rPr lang="en-US" sz="2000" dirty="0"/>
              <a:t>Strange, T., &amp; Bayley, A. (2008). Sustainable Development: Linking Economy, Society, Environment. </a:t>
            </a:r>
            <a:r>
              <a:rPr lang="en-US" sz="2000" dirty="0">
                <a:hlinkClick r:id="rId2"/>
              </a:rPr>
              <a:t>https://doi.org/10.1787/9789264055742-en</a:t>
            </a:r>
            <a:endParaRPr lang="en-US" sz="2000" dirty="0"/>
          </a:p>
          <a:p>
            <a:pPr>
              <a:buFont typeface="Arial" panose="020B0604020202020204" pitchFamily="34" charset="0"/>
              <a:buChar char="•"/>
            </a:pPr>
            <a:r>
              <a:rPr lang="en-US" sz="2000" dirty="0" err="1"/>
              <a:t>Redclift</a:t>
            </a:r>
            <a:r>
              <a:rPr lang="en-US" sz="2000" dirty="0"/>
              <a:t>, M., &amp; </a:t>
            </a:r>
            <a:r>
              <a:rPr lang="en-US" sz="2000" dirty="0" err="1"/>
              <a:t>Springett</a:t>
            </a:r>
            <a:r>
              <a:rPr lang="en-US" sz="2000" dirty="0"/>
              <a:t>, D. (2015). Routledge International Handbook of Sustainable Development. Routledge.</a:t>
            </a:r>
          </a:p>
          <a:p>
            <a:pPr>
              <a:buFont typeface="Arial" panose="020B0604020202020204" pitchFamily="34" charset="0"/>
              <a:buChar char="•"/>
            </a:pPr>
            <a:r>
              <a:rPr lang="en-US" sz="2000" dirty="0" err="1"/>
              <a:t>WeForum</a:t>
            </a:r>
            <a:r>
              <a:rPr lang="en-US" sz="2000" dirty="0"/>
              <a:t>. (2022, June 15). Degrowth: What’s behind this economic theory and why it matters today. World Economic Forum. </a:t>
            </a:r>
            <a:r>
              <a:rPr lang="en-US" sz="2000" dirty="0">
                <a:hlinkClick r:id="rId3"/>
              </a:rPr>
              <a:t>https://www.weforum.org/agenda/2022/06/what-is-degrowth-economics-climate-change/</a:t>
            </a:r>
            <a:r>
              <a:rPr lang="en-US" sz="2000" dirty="0"/>
              <a:t>.</a:t>
            </a:r>
          </a:p>
          <a:p>
            <a:pPr>
              <a:buFont typeface="Arial" panose="020B0604020202020204" pitchFamily="34" charset="0"/>
              <a:buChar char="•"/>
            </a:pPr>
            <a:r>
              <a:rPr lang="en-US" sz="2000" dirty="0"/>
              <a:t>Piper, K. (2021, August 3). Can we save the planet by shrinking the economy? Vox. </a:t>
            </a:r>
            <a:r>
              <a:rPr lang="en-US" sz="2000" dirty="0">
                <a:hlinkClick r:id="rId4"/>
              </a:rPr>
              <a:t>https://www.vox.com/future-perfect/22408556/save-planet-shrink-economy-degrowth</a:t>
            </a:r>
            <a:r>
              <a:rPr lang="en-US" sz="2000" dirty="0"/>
              <a:t>.</a:t>
            </a:r>
          </a:p>
          <a:p>
            <a:pPr>
              <a:buFont typeface="Arial" panose="020B0604020202020204" pitchFamily="34" charset="0"/>
              <a:buChar char="•"/>
            </a:pPr>
            <a:r>
              <a:rPr lang="en-US" sz="2000" dirty="0"/>
              <a:t>Bac, D. P. (2008). A history of the concept of sustainable development: Literature review. 17.</a:t>
            </a:r>
          </a:p>
          <a:p>
            <a:pPr>
              <a:buFont typeface="Arial" panose="020B0604020202020204" pitchFamily="34" charset="0"/>
              <a:buChar char="•"/>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36</a:t>
            </a:fld>
            <a:endParaRPr lang="en-GB"/>
          </a:p>
        </p:txBody>
      </p:sp>
    </p:spTree>
    <p:extLst>
      <p:ext uri="{BB962C8B-B14F-4D97-AF65-F5344CB8AC3E}">
        <p14:creationId xmlns:p14="http://schemas.microsoft.com/office/powerpoint/2010/main" val="1462567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Notes for Teachers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r>
              <a:rPr lang="de-DE" sz="2000" i="1" dirty="0">
                <a:solidFill>
                  <a:schemeClr val="tx2"/>
                </a:solidFill>
              </a:rPr>
              <a:t>Slide 9 &amp; 10: More </a:t>
            </a:r>
            <a:r>
              <a:rPr lang="de-DE" sz="2000" i="1" dirty="0" err="1">
                <a:solidFill>
                  <a:schemeClr val="tx2"/>
                </a:solidFill>
              </a:rPr>
              <a:t>information</a:t>
            </a:r>
            <a:r>
              <a:rPr lang="de-DE" sz="2000" i="1" dirty="0">
                <a:solidFill>
                  <a:schemeClr val="tx2"/>
                </a:solidFill>
              </a:rPr>
              <a:t> on </a:t>
            </a:r>
            <a:r>
              <a:rPr lang="de-DE" sz="2000" i="1" dirty="0" err="1">
                <a:solidFill>
                  <a:schemeClr val="tx2"/>
                </a:solidFill>
              </a:rPr>
              <a:t>the</a:t>
            </a:r>
            <a:r>
              <a:rPr lang="de-DE" sz="2000" i="1" dirty="0">
                <a:solidFill>
                  <a:schemeClr val="tx2"/>
                </a:solidFill>
              </a:rPr>
              <a:t> </a:t>
            </a:r>
            <a:r>
              <a:rPr lang="de-DE" sz="2000" i="1" dirty="0" err="1">
                <a:solidFill>
                  <a:schemeClr val="tx2"/>
                </a:solidFill>
              </a:rPr>
              <a:t>grapgh</a:t>
            </a:r>
            <a:r>
              <a:rPr lang="de-DE" sz="2000" i="1" dirty="0">
                <a:solidFill>
                  <a:schemeClr val="tx2"/>
                </a:solidFill>
              </a:rPr>
              <a:t> </a:t>
            </a:r>
            <a:r>
              <a:rPr lang="de-DE" sz="2000" i="1" dirty="0" err="1">
                <a:solidFill>
                  <a:schemeClr val="tx2"/>
                </a:solidFill>
              </a:rPr>
              <a:t>can</a:t>
            </a:r>
            <a:r>
              <a:rPr lang="de-DE" sz="2000" i="1" dirty="0">
                <a:solidFill>
                  <a:schemeClr val="tx2"/>
                </a:solidFill>
              </a:rPr>
              <a:t> </a:t>
            </a:r>
            <a:r>
              <a:rPr lang="de-DE" sz="2000" i="1" dirty="0" err="1">
                <a:solidFill>
                  <a:schemeClr val="tx2"/>
                </a:solidFill>
              </a:rPr>
              <a:t>be</a:t>
            </a:r>
            <a:r>
              <a:rPr lang="de-DE" sz="2000" i="1" dirty="0">
                <a:solidFill>
                  <a:schemeClr val="tx2"/>
                </a:solidFill>
              </a:rPr>
              <a:t> </a:t>
            </a:r>
            <a:r>
              <a:rPr lang="de-DE" sz="2000" i="1" dirty="0" err="1">
                <a:solidFill>
                  <a:schemeClr val="tx2"/>
                </a:solidFill>
              </a:rPr>
              <a:t>found</a:t>
            </a:r>
            <a:r>
              <a:rPr lang="de-DE" sz="2000" i="1" dirty="0">
                <a:solidFill>
                  <a:schemeClr val="tx2"/>
                </a:solidFill>
              </a:rPr>
              <a:t> at </a:t>
            </a:r>
            <a:r>
              <a:rPr lang="de-DE" sz="2000" i="1" dirty="0" err="1">
                <a:solidFill>
                  <a:schemeClr val="tx2"/>
                </a:solidFill>
              </a:rPr>
              <a:t>these</a:t>
            </a:r>
            <a:r>
              <a:rPr lang="de-DE" sz="2000" i="1" dirty="0">
                <a:solidFill>
                  <a:schemeClr val="tx2"/>
                </a:solidFill>
              </a:rPr>
              <a:t> links:</a:t>
            </a:r>
          </a:p>
          <a:p>
            <a:pPr marL="457200" indent="-457200">
              <a:buFont typeface="+mj-lt"/>
              <a:buAutoNum type="arabicPeriod"/>
            </a:pPr>
            <a:r>
              <a:rPr lang="de-DE" sz="2000" i="1" dirty="0">
                <a:solidFill>
                  <a:schemeClr val="tx2"/>
                </a:solidFill>
              </a:rPr>
              <a:t>GDP per </a:t>
            </a:r>
            <a:r>
              <a:rPr lang="de-DE" sz="2000" i="1" dirty="0" err="1">
                <a:solidFill>
                  <a:schemeClr val="tx2"/>
                </a:solidFill>
              </a:rPr>
              <a:t>capita</a:t>
            </a:r>
            <a:r>
              <a:rPr lang="de-DE" sz="2000" i="1" dirty="0">
                <a:solidFill>
                  <a:schemeClr val="tx2"/>
                </a:solidFill>
              </a:rPr>
              <a:t>: </a:t>
            </a:r>
            <a:r>
              <a:rPr lang="de-DE" sz="2000" i="1" dirty="0">
                <a:solidFill>
                  <a:schemeClr val="tx2"/>
                </a:solidFill>
                <a:hlinkClick r:id="rId2"/>
              </a:rPr>
              <a:t>https://ourworldindata.org/grapher/gdp-per-capita-worldbank</a:t>
            </a:r>
            <a:r>
              <a:rPr lang="de-DE" sz="2000" i="1" dirty="0">
                <a:solidFill>
                  <a:schemeClr val="tx2"/>
                </a:solidFill>
              </a:rPr>
              <a:t> </a:t>
            </a:r>
          </a:p>
          <a:p>
            <a:pPr marL="457200" indent="-457200">
              <a:buFont typeface="+mj-lt"/>
              <a:buAutoNum type="arabicPeriod"/>
            </a:pPr>
            <a:r>
              <a:rPr lang="de-DE" sz="2000" i="1" dirty="0">
                <a:solidFill>
                  <a:schemeClr val="tx2"/>
                </a:solidFill>
              </a:rPr>
              <a:t>Access </a:t>
            </a:r>
            <a:r>
              <a:rPr lang="de-DE" sz="2000" i="1" dirty="0" err="1">
                <a:solidFill>
                  <a:schemeClr val="tx2"/>
                </a:solidFill>
              </a:rPr>
              <a:t>to</a:t>
            </a:r>
            <a:r>
              <a:rPr lang="de-DE" sz="2000" i="1" dirty="0">
                <a:solidFill>
                  <a:schemeClr val="tx2"/>
                </a:solidFill>
              </a:rPr>
              <a:t> </a:t>
            </a:r>
            <a:r>
              <a:rPr lang="de-DE" sz="2000" i="1" dirty="0" err="1">
                <a:solidFill>
                  <a:schemeClr val="tx2"/>
                </a:solidFill>
              </a:rPr>
              <a:t>basic</a:t>
            </a:r>
            <a:r>
              <a:rPr lang="de-DE" sz="2000" i="1" dirty="0">
                <a:solidFill>
                  <a:schemeClr val="tx2"/>
                </a:solidFill>
              </a:rPr>
              <a:t> </a:t>
            </a:r>
            <a:r>
              <a:rPr lang="de-DE" sz="2000" i="1" dirty="0" err="1">
                <a:solidFill>
                  <a:schemeClr val="tx2"/>
                </a:solidFill>
              </a:rPr>
              <a:t>services</a:t>
            </a:r>
            <a:r>
              <a:rPr lang="de-DE" sz="2000" i="1" dirty="0">
                <a:solidFill>
                  <a:schemeClr val="tx2"/>
                </a:solidFill>
              </a:rPr>
              <a:t>: </a:t>
            </a:r>
            <a:r>
              <a:rPr lang="de-DE" sz="2000" i="1" dirty="0">
                <a:solidFill>
                  <a:schemeClr val="tx2"/>
                </a:solidFill>
                <a:hlinkClick r:id="rId3"/>
              </a:rPr>
              <a:t>https://ourworldindata.org/grapher/access-to-basic-services</a:t>
            </a:r>
            <a:endParaRPr lang="de-DE" sz="2000" i="1" dirty="0">
              <a:solidFill>
                <a:schemeClr val="tx2"/>
              </a:solidFill>
            </a:endParaRPr>
          </a:p>
          <a:p>
            <a:pPr marL="457200" indent="-457200">
              <a:buFont typeface="+mj-lt"/>
              <a:buAutoNum type="arabicPeriod"/>
            </a:pPr>
            <a:r>
              <a:rPr lang="de-DE" sz="2000" i="1" dirty="0">
                <a:solidFill>
                  <a:schemeClr val="tx2"/>
                </a:solidFill>
              </a:rPr>
              <a:t> Share of </a:t>
            </a:r>
            <a:r>
              <a:rPr lang="de-DE" sz="2000" i="1" dirty="0" err="1">
                <a:solidFill>
                  <a:schemeClr val="tx2"/>
                </a:solidFill>
              </a:rPr>
              <a:t>population</a:t>
            </a:r>
            <a:r>
              <a:rPr lang="de-DE" sz="2000" i="1" dirty="0">
                <a:solidFill>
                  <a:schemeClr val="tx2"/>
                </a:solidFill>
              </a:rPr>
              <a:t> </a:t>
            </a:r>
            <a:r>
              <a:rPr lang="de-DE" sz="2000" i="1" dirty="0" err="1">
                <a:solidFill>
                  <a:schemeClr val="tx2"/>
                </a:solidFill>
              </a:rPr>
              <a:t>living</a:t>
            </a:r>
            <a:r>
              <a:rPr lang="de-DE" sz="2000" i="1" dirty="0">
                <a:solidFill>
                  <a:schemeClr val="tx2"/>
                </a:solidFill>
              </a:rPr>
              <a:t> in extreme </a:t>
            </a:r>
            <a:r>
              <a:rPr lang="de-DE" sz="2000" i="1" dirty="0" err="1">
                <a:solidFill>
                  <a:schemeClr val="tx2"/>
                </a:solidFill>
              </a:rPr>
              <a:t>poverty</a:t>
            </a:r>
            <a:r>
              <a:rPr lang="de-DE" sz="2000" i="1" dirty="0">
                <a:solidFill>
                  <a:schemeClr val="tx2"/>
                </a:solidFill>
              </a:rPr>
              <a:t>: </a:t>
            </a:r>
            <a:r>
              <a:rPr lang="de-DE" sz="2000" i="1" dirty="0">
                <a:solidFill>
                  <a:schemeClr val="tx2"/>
                </a:solidFill>
                <a:hlinkClick r:id="rId4"/>
              </a:rPr>
              <a:t>https://ourworldindata.org/grapher/share-of-population-in-extreme-poverty</a:t>
            </a:r>
            <a:endParaRPr lang="de-DE" sz="2000" i="1" dirty="0">
              <a:solidFill>
                <a:schemeClr val="tx2"/>
              </a:solidFill>
            </a:endParaRPr>
          </a:p>
          <a:p>
            <a:pPr marL="457200" indent="-457200">
              <a:buFont typeface="+mj-lt"/>
              <a:buAutoNum type="arabicPeriod"/>
            </a:pPr>
            <a:r>
              <a:rPr lang="de-DE" sz="2000" i="1" dirty="0">
                <a:solidFill>
                  <a:schemeClr val="tx2"/>
                </a:solidFill>
              </a:rPr>
              <a:t>Average </a:t>
            </a:r>
            <a:r>
              <a:rPr lang="de-DE" sz="2000" i="1" dirty="0" err="1">
                <a:solidFill>
                  <a:schemeClr val="tx2"/>
                </a:solidFill>
              </a:rPr>
              <a:t>year</a:t>
            </a:r>
            <a:r>
              <a:rPr lang="de-DE" sz="2000" i="1" dirty="0">
                <a:solidFill>
                  <a:schemeClr val="tx2"/>
                </a:solidFill>
              </a:rPr>
              <a:t> of </a:t>
            </a:r>
            <a:r>
              <a:rPr lang="de-DE" sz="2000" i="1" dirty="0" err="1">
                <a:solidFill>
                  <a:schemeClr val="tx2"/>
                </a:solidFill>
              </a:rPr>
              <a:t>schooling</a:t>
            </a:r>
            <a:r>
              <a:rPr lang="de-DE" sz="2000" i="1" dirty="0">
                <a:solidFill>
                  <a:schemeClr val="tx2"/>
                </a:solidFill>
              </a:rPr>
              <a:t>: https://ourworldindata.org/grapher/average-years-of-schooling</a:t>
            </a:r>
          </a:p>
          <a:p>
            <a:pPr marL="457200" indent="-457200">
              <a:buFont typeface="+mj-lt"/>
              <a:buAutoNum type="arabicPeriod"/>
            </a:pPr>
            <a:endParaRPr lang="en-US" sz="2000" i="1" dirty="0">
              <a:solidFill>
                <a:schemeClr val="tx2"/>
              </a:solidFill>
            </a:endParaRPr>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37</a:t>
            </a:fld>
            <a:endParaRPr lang="en-GB"/>
          </a:p>
        </p:txBody>
      </p:sp>
    </p:spTree>
    <p:extLst>
      <p:ext uri="{BB962C8B-B14F-4D97-AF65-F5344CB8AC3E}">
        <p14:creationId xmlns:p14="http://schemas.microsoft.com/office/powerpoint/2010/main" val="2323730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Notes for Teachers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r>
              <a:rPr lang="de-DE" sz="2000" i="1" dirty="0">
                <a:solidFill>
                  <a:schemeClr val="tx2"/>
                </a:solidFill>
              </a:rPr>
              <a:t>Slide 11: </a:t>
            </a:r>
            <a:r>
              <a:rPr lang="en-US" sz="2000" i="1" dirty="0">
                <a:solidFill>
                  <a:schemeClr val="tx2"/>
                </a:solidFill>
              </a:rPr>
              <a:t>What a Waste 2.0 report by World Bank estimates that in Sub-Saharan Africa and South Asia, waste generation will respectively double and triple due to urbanization and economic growth. </a:t>
            </a:r>
            <a:endParaRPr lang="en-US" sz="1600" i="1" dirty="0">
              <a:solidFill>
                <a:schemeClr val="tx2"/>
              </a:solidFill>
            </a:endParaRPr>
          </a:p>
          <a:p>
            <a:pPr lvl="1"/>
            <a:r>
              <a:rPr lang="en-US" sz="1600" i="1" dirty="0">
                <a:solidFill>
                  <a:schemeClr val="tx2"/>
                </a:solidFill>
              </a:rPr>
              <a:t>Global plastic waste continues to be a pressing environmental issue, with millions of tons of plastic ending up in landfills, oceans, and ecosystems each year. Despite efforts to address the problem, the accumulation of plastic waste poses significant threats to wildlife, marine ecosystems, and human health worldwide.</a:t>
            </a:r>
          </a:p>
          <a:p>
            <a:pPr lvl="1"/>
            <a:r>
              <a:rPr lang="en-US" sz="1600" i="1" dirty="0">
                <a:solidFill>
                  <a:schemeClr val="tx2"/>
                </a:solidFill>
              </a:rPr>
              <a:t>Discarded electronic gadgets pollute the environment and pose health hazards. Improper e-waste disposal and recycling lead to the discharge of harmful compounds into the environment, endangering ecosystems and human health.</a:t>
            </a:r>
          </a:p>
          <a:p>
            <a:pPr lvl="1"/>
            <a:r>
              <a:rPr lang="en-US" sz="1600" i="1" dirty="0">
                <a:solidFill>
                  <a:schemeClr val="tx2"/>
                </a:solidFill>
              </a:rPr>
              <a:t>Deforestation has serious environmental implications, such as biodiversity loss, ecosystem instability, soil erosion, and impacts to climate change through the emission of carbon dioxide from trees.</a:t>
            </a:r>
          </a:p>
          <a:p>
            <a:r>
              <a:rPr lang="en-US" sz="2000" i="1" dirty="0">
                <a:solidFill>
                  <a:schemeClr val="tx2"/>
                </a:solidFill>
              </a:rPr>
              <a:t>Slide 13: Double click on the image to play the video. Alternatively, click on the image and go to ‘Format’ in the panel above. Click on the play button from the top left menu to play the video. The playback time of the video is 3 mins 58 seconds. </a:t>
            </a:r>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38</a:t>
            </a:fld>
            <a:endParaRPr lang="en-GB"/>
          </a:p>
        </p:txBody>
      </p:sp>
    </p:spTree>
    <p:extLst>
      <p:ext uri="{BB962C8B-B14F-4D97-AF65-F5344CB8AC3E}">
        <p14:creationId xmlns:p14="http://schemas.microsoft.com/office/powerpoint/2010/main" val="185820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09DB2-51F9-4B87-A735-7DE919B7C1CF}"/>
              </a:ext>
            </a:extLst>
          </p:cNvPr>
          <p:cNvSpPr>
            <a:spLocks noGrp="1"/>
          </p:cNvSpPr>
          <p:nvPr>
            <p:ph type="sldNum" sz="quarter" idx="12"/>
          </p:nvPr>
        </p:nvSpPr>
        <p:spPr/>
        <p:txBody>
          <a:bodyPr/>
          <a:lstStyle/>
          <a:p>
            <a:fld id="{33B1D3DF-6A35-4B1E-91A8-6E4B9C352B0D}" type="slidenum">
              <a:rPr lang="en-GB" smtClean="0"/>
              <a:t>4</a:t>
            </a:fld>
            <a:endParaRPr lang="en-GB" dirty="0"/>
          </a:p>
        </p:txBody>
      </p:sp>
      <p:sp>
        <p:nvSpPr>
          <p:cNvPr id="6" name="Content Placeholder 5">
            <a:extLst>
              <a:ext uri="{FF2B5EF4-FFF2-40B4-BE49-F238E27FC236}">
                <a16:creationId xmlns:a16="http://schemas.microsoft.com/office/drawing/2014/main" id="{0BAF55A6-DC2F-4C94-980A-B9C753EDFFAA}"/>
              </a:ext>
            </a:extLst>
          </p:cNvPr>
          <p:cNvSpPr>
            <a:spLocks noGrp="1"/>
          </p:cNvSpPr>
          <p:nvPr>
            <p:ph idx="1"/>
          </p:nvPr>
        </p:nvSpPr>
        <p:spPr/>
        <p:txBody>
          <a:bodyPr/>
          <a:lstStyle/>
          <a:p>
            <a:pPr>
              <a:buFont typeface="Arial" panose="020B0604020202020204" pitchFamily="34" charset="0"/>
              <a:buChar char="•"/>
            </a:pPr>
            <a:r>
              <a:rPr lang="da-DK" sz="2000" dirty="0"/>
              <a:t> </a:t>
            </a:r>
            <a:r>
              <a:rPr lang="da-DK" sz="2400" b="1" dirty="0"/>
              <a:t>Introduction to Sustainable Development</a:t>
            </a:r>
          </a:p>
          <a:p>
            <a:pPr lvl="1">
              <a:buFont typeface="Arial" panose="020B0604020202020204" pitchFamily="34" charset="0"/>
              <a:buChar char="•"/>
            </a:pPr>
            <a:r>
              <a:rPr lang="da-DK" sz="1800" dirty="0"/>
              <a:t>The concept of development</a:t>
            </a:r>
          </a:p>
          <a:p>
            <a:pPr lvl="1">
              <a:buFont typeface="Arial" panose="020B0604020202020204" pitchFamily="34" charset="0"/>
              <a:buChar char="•"/>
            </a:pPr>
            <a:r>
              <a:rPr lang="da-DK" sz="1800" dirty="0"/>
              <a:t>Introduction, history and evolution of sustainable development</a:t>
            </a:r>
          </a:p>
          <a:p>
            <a:pPr lvl="1">
              <a:buFont typeface="Arial" panose="020B0604020202020204" pitchFamily="34" charset="0"/>
              <a:buChar char="•"/>
            </a:pPr>
            <a:r>
              <a:rPr lang="da-DK" sz="1800" dirty="0"/>
              <a:t>Tragedy of the commons</a:t>
            </a:r>
          </a:p>
          <a:p>
            <a:pPr lvl="1">
              <a:buFont typeface="Arial" panose="020B0604020202020204" pitchFamily="34" charset="0"/>
              <a:buChar char="•"/>
            </a:pPr>
            <a:r>
              <a:rPr lang="en-US" sz="1800" dirty="0"/>
              <a:t>Sustainable Development as an approach to development</a:t>
            </a:r>
          </a:p>
          <a:p>
            <a:pPr lvl="1">
              <a:buFont typeface="Arial" panose="020B0604020202020204" pitchFamily="34" charset="0"/>
              <a:buChar char="•"/>
            </a:pPr>
            <a:r>
              <a:rPr lang="en-US" sz="1800" dirty="0"/>
              <a:t>Triple bottom line</a:t>
            </a:r>
          </a:p>
          <a:p>
            <a:endParaRPr lang="en-US" dirty="0"/>
          </a:p>
        </p:txBody>
      </p:sp>
      <p:sp>
        <p:nvSpPr>
          <p:cNvPr id="8" name="Title 7">
            <a:extLst>
              <a:ext uri="{FF2B5EF4-FFF2-40B4-BE49-F238E27FC236}">
                <a16:creationId xmlns:a16="http://schemas.microsoft.com/office/drawing/2014/main" id="{6F5869FC-1464-429C-8C57-522E85B29835}"/>
              </a:ext>
            </a:extLst>
          </p:cNvPr>
          <p:cNvSpPr>
            <a:spLocks noGrp="1"/>
          </p:cNvSpPr>
          <p:nvPr>
            <p:ph type="title"/>
          </p:nvPr>
        </p:nvSpPr>
        <p:spPr/>
        <p:txBody>
          <a:bodyPr/>
          <a:lstStyle/>
          <a:p>
            <a:r>
              <a:rPr lang="de-DE" dirty="0"/>
              <a:t>Agenda</a:t>
            </a:r>
            <a:endParaRPr lang="en-US" dirty="0"/>
          </a:p>
        </p:txBody>
      </p:sp>
    </p:spTree>
    <p:extLst>
      <p:ext uri="{BB962C8B-B14F-4D97-AF65-F5344CB8AC3E}">
        <p14:creationId xmlns:p14="http://schemas.microsoft.com/office/powerpoint/2010/main" val="339387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8697-414F-4778-9D10-29B8D063C9D2}"/>
              </a:ext>
            </a:extLst>
          </p:cNvPr>
          <p:cNvSpPr>
            <a:spLocks noGrp="1"/>
          </p:cNvSpPr>
          <p:nvPr>
            <p:ph type="title"/>
          </p:nvPr>
        </p:nvSpPr>
        <p:spPr/>
        <p:txBody>
          <a:bodyPr/>
          <a:lstStyle/>
          <a:p>
            <a:r>
              <a:rPr lang="en-US" dirty="0"/>
              <a:t>Topic 1</a:t>
            </a:r>
          </a:p>
        </p:txBody>
      </p:sp>
      <p:sp>
        <p:nvSpPr>
          <p:cNvPr id="4" name="Text Placeholder 3">
            <a:extLst>
              <a:ext uri="{FF2B5EF4-FFF2-40B4-BE49-F238E27FC236}">
                <a16:creationId xmlns:a16="http://schemas.microsoft.com/office/drawing/2014/main" id="{0B9E7FFF-0649-4736-AA21-68366ADD34C9}"/>
              </a:ext>
            </a:extLst>
          </p:cNvPr>
          <p:cNvSpPr>
            <a:spLocks noGrp="1"/>
          </p:cNvSpPr>
          <p:nvPr>
            <p:ph type="body" sz="half" idx="2"/>
          </p:nvPr>
        </p:nvSpPr>
        <p:spPr/>
        <p:txBody>
          <a:bodyPr/>
          <a:lstStyle/>
          <a:p>
            <a:r>
              <a:rPr lang="da-DK" b="1" dirty="0"/>
              <a:t>Concept of Development</a:t>
            </a:r>
            <a:endParaRPr lang="en-US" dirty="0"/>
          </a:p>
        </p:txBody>
      </p:sp>
      <p:sp>
        <p:nvSpPr>
          <p:cNvPr id="5" name="Slide Number Placeholder 4">
            <a:extLst>
              <a:ext uri="{FF2B5EF4-FFF2-40B4-BE49-F238E27FC236}">
                <a16:creationId xmlns:a16="http://schemas.microsoft.com/office/drawing/2014/main" id="{4776F666-B641-4B8B-A07A-BF94FA35C5DC}"/>
              </a:ext>
            </a:extLst>
          </p:cNvPr>
          <p:cNvSpPr>
            <a:spLocks noGrp="1"/>
          </p:cNvSpPr>
          <p:nvPr>
            <p:ph type="sldNum" sz="quarter" idx="12"/>
          </p:nvPr>
        </p:nvSpPr>
        <p:spPr/>
        <p:txBody>
          <a:bodyPr/>
          <a:lstStyle/>
          <a:p>
            <a:fld id="{33B1D3DF-6A35-4B1E-91A8-6E4B9C352B0D}" type="slidenum">
              <a:rPr lang="en-GB" smtClean="0"/>
              <a:t>5</a:t>
            </a:fld>
            <a:endParaRPr lang="en-GB"/>
          </a:p>
        </p:txBody>
      </p:sp>
      <p:sp>
        <p:nvSpPr>
          <p:cNvPr id="45" name="TextBox 44">
            <a:extLst>
              <a:ext uri="{FF2B5EF4-FFF2-40B4-BE49-F238E27FC236}">
                <a16:creationId xmlns:a16="http://schemas.microsoft.com/office/drawing/2014/main" id="{9459CCC1-9D00-4216-BFE6-0D4304DB07A1}"/>
              </a:ext>
            </a:extLst>
          </p:cNvPr>
          <p:cNvSpPr txBox="1"/>
          <p:nvPr/>
        </p:nvSpPr>
        <p:spPr>
          <a:xfrm>
            <a:off x="4455478" y="5884333"/>
            <a:ext cx="7366000" cy="215444"/>
          </a:xfrm>
          <a:prstGeom prst="rect">
            <a:avLst/>
          </a:prstGeom>
          <a:noFill/>
        </p:spPr>
        <p:txBody>
          <a:bodyPr wrap="square" rtlCol="0">
            <a:spAutoFit/>
          </a:bodyPr>
          <a:lstStyle/>
          <a:p>
            <a:r>
              <a:rPr lang="en-US" sz="800" dirty="0"/>
              <a:t>Photo courtesy: Laura </a:t>
            </a:r>
            <a:r>
              <a:rPr lang="en-US" sz="800" dirty="0" err="1"/>
              <a:t>Tancredi</a:t>
            </a:r>
            <a:r>
              <a:rPr lang="en-US" sz="800" dirty="0"/>
              <a:t> from </a:t>
            </a:r>
            <a:r>
              <a:rPr lang="en-US" sz="800" dirty="0" err="1"/>
              <a:t>Pexels</a:t>
            </a:r>
            <a:r>
              <a:rPr lang="en-US" sz="800" dirty="0"/>
              <a:t>: https://www.pexels.com/photo/picturesque-cityscape-of-new-york-under-sundown-sky-7078467/</a:t>
            </a:r>
          </a:p>
        </p:txBody>
      </p:sp>
      <p:pic>
        <p:nvPicPr>
          <p:cNvPr id="9" name="Content Placeholder 8">
            <a:extLst>
              <a:ext uri="{FF2B5EF4-FFF2-40B4-BE49-F238E27FC236}">
                <a16:creationId xmlns:a16="http://schemas.microsoft.com/office/drawing/2014/main" id="{EBE53167-88B9-4E16-93C1-A864664D2F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6438" y="973667"/>
            <a:ext cx="7366000" cy="4910666"/>
          </a:xfrm>
        </p:spPr>
      </p:pic>
    </p:spTree>
    <p:extLst>
      <p:ext uri="{BB962C8B-B14F-4D97-AF65-F5344CB8AC3E}">
        <p14:creationId xmlns:p14="http://schemas.microsoft.com/office/powerpoint/2010/main" val="393870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ADBF2-3654-43E6-9DFA-2E681C6E08F4}"/>
              </a:ext>
            </a:extLst>
          </p:cNvPr>
          <p:cNvSpPr>
            <a:spLocks noGrp="1"/>
          </p:cNvSpPr>
          <p:nvPr>
            <p:ph idx="1"/>
          </p:nvPr>
        </p:nvSpPr>
        <p:spPr>
          <a:xfrm>
            <a:off x="947500" y="993014"/>
            <a:ext cx="10583870" cy="5213321"/>
          </a:xfrm>
        </p:spPr>
        <p:txBody>
          <a:bodyPr/>
          <a:lstStyle/>
          <a:p>
            <a:pPr algn="ctr"/>
            <a:r>
              <a:rPr lang="en-US" sz="4400" b="1" dirty="0"/>
              <a:t>What do the terms ‘development’ and in particular, ‘sustainable development’ mean to you?</a:t>
            </a:r>
          </a:p>
          <a:p>
            <a:endParaRPr lang="en-US" dirty="0"/>
          </a:p>
        </p:txBody>
      </p:sp>
      <p:sp>
        <p:nvSpPr>
          <p:cNvPr id="3" name="Slide Number Placeholder 2">
            <a:extLst>
              <a:ext uri="{FF2B5EF4-FFF2-40B4-BE49-F238E27FC236}">
                <a16:creationId xmlns:a16="http://schemas.microsoft.com/office/drawing/2014/main" id="{6319DA32-27B9-4AAD-BC05-2E98F97B0414}"/>
              </a:ext>
            </a:extLst>
          </p:cNvPr>
          <p:cNvSpPr>
            <a:spLocks noGrp="1"/>
          </p:cNvSpPr>
          <p:nvPr>
            <p:ph type="sldNum" sz="quarter" idx="12"/>
          </p:nvPr>
        </p:nvSpPr>
        <p:spPr/>
        <p:txBody>
          <a:bodyPr/>
          <a:lstStyle/>
          <a:p>
            <a:fld id="{33B1D3DF-6A35-4B1E-91A8-6E4B9C352B0D}" type="slidenum">
              <a:rPr lang="en-GB" smtClean="0"/>
              <a:pPr/>
              <a:t>6</a:t>
            </a:fld>
            <a:endParaRPr lang="en-GB" dirty="0"/>
          </a:p>
        </p:txBody>
      </p:sp>
    </p:spTree>
    <p:extLst>
      <p:ext uri="{BB962C8B-B14F-4D97-AF65-F5344CB8AC3E}">
        <p14:creationId xmlns:p14="http://schemas.microsoft.com/office/powerpoint/2010/main" val="366469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EFD4-3188-4500-A8E2-903A73B9BA0F}"/>
              </a:ext>
            </a:extLst>
          </p:cNvPr>
          <p:cNvSpPr>
            <a:spLocks noGrp="1"/>
          </p:cNvSpPr>
          <p:nvPr>
            <p:ph type="title"/>
          </p:nvPr>
        </p:nvSpPr>
        <p:spPr/>
        <p:txBody>
          <a:bodyPr>
            <a:normAutofit/>
          </a:bodyPr>
          <a:lstStyle/>
          <a:p>
            <a:r>
              <a:rPr lang="de-DE" sz="3600" dirty="0" err="1"/>
              <a:t>Some</a:t>
            </a:r>
            <a:r>
              <a:rPr lang="de-DE" sz="3600" dirty="0"/>
              <a:t> possible </a:t>
            </a:r>
            <a:r>
              <a:rPr lang="de-DE" sz="3600" dirty="0" err="1"/>
              <a:t>answers</a:t>
            </a:r>
            <a:endParaRPr lang="en-US" sz="3600" dirty="0"/>
          </a:p>
        </p:txBody>
      </p:sp>
      <p:sp>
        <p:nvSpPr>
          <p:cNvPr id="3" name="Content Placeholder 2">
            <a:extLst>
              <a:ext uri="{FF2B5EF4-FFF2-40B4-BE49-F238E27FC236}">
                <a16:creationId xmlns:a16="http://schemas.microsoft.com/office/drawing/2014/main" id="{FB242310-DBE4-44CA-AA0B-33D5A148BDBA}"/>
              </a:ext>
            </a:extLst>
          </p:cNvPr>
          <p:cNvSpPr>
            <a:spLocks noGrp="1"/>
          </p:cNvSpPr>
          <p:nvPr>
            <p:ph idx="1"/>
          </p:nvPr>
        </p:nvSpPr>
        <p:spPr/>
        <p:txBody>
          <a:bodyPr>
            <a:normAutofit fontScale="92500" lnSpcReduction="10000"/>
          </a:bodyPr>
          <a:lstStyle/>
          <a:p>
            <a:r>
              <a:rPr lang="de-DE" sz="2400" dirty="0"/>
              <a:t>Evolution and </a:t>
            </a:r>
            <a:r>
              <a:rPr lang="de-DE" sz="2400" dirty="0" err="1"/>
              <a:t>progress</a:t>
            </a:r>
            <a:endParaRPr lang="de-DE" sz="2400" dirty="0"/>
          </a:p>
          <a:p>
            <a:r>
              <a:rPr lang="de-DE" sz="2400" dirty="0"/>
              <a:t>Environment </a:t>
            </a:r>
            <a:r>
              <a:rPr lang="de-DE" sz="2400" dirty="0" err="1"/>
              <a:t>friendliness</a:t>
            </a:r>
            <a:endParaRPr lang="de-DE" sz="2400" dirty="0"/>
          </a:p>
          <a:p>
            <a:r>
              <a:rPr lang="de-DE" sz="2400" dirty="0" err="1"/>
              <a:t>Enahncing</a:t>
            </a:r>
            <a:r>
              <a:rPr lang="de-DE" sz="2400" dirty="0"/>
              <a:t> </a:t>
            </a:r>
            <a:r>
              <a:rPr lang="de-DE" sz="2400" dirty="0" err="1"/>
              <a:t>the</a:t>
            </a:r>
            <a:r>
              <a:rPr lang="de-DE" sz="2400" dirty="0"/>
              <a:t> </a:t>
            </a:r>
            <a:r>
              <a:rPr lang="de-DE" sz="2400" dirty="0" err="1"/>
              <a:t>current</a:t>
            </a:r>
            <a:r>
              <a:rPr lang="de-DE" sz="2400" dirty="0"/>
              <a:t> </a:t>
            </a:r>
            <a:r>
              <a:rPr lang="de-DE" sz="2400" dirty="0" err="1"/>
              <a:t>system</a:t>
            </a:r>
            <a:endParaRPr lang="de-DE" sz="2400" dirty="0"/>
          </a:p>
          <a:p>
            <a:r>
              <a:rPr lang="de-DE" sz="2400" dirty="0" err="1"/>
              <a:t>Balancing</a:t>
            </a:r>
            <a:r>
              <a:rPr lang="de-DE" sz="2400" dirty="0"/>
              <a:t> human and environmental </a:t>
            </a:r>
            <a:r>
              <a:rPr lang="de-DE" sz="2400" dirty="0" err="1"/>
              <a:t>needs</a:t>
            </a:r>
            <a:endParaRPr lang="de-DE" sz="2400" dirty="0"/>
          </a:p>
          <a:p>
            <a:r>
              <a:rPr lang="de-DE" sz="2400" dirty="0" err="1"/>
              <a:t>Reducing</a:t>
            </a:r>
            <a:r>
              <a:rPr lang="de-DE" sz="2400" dirty="0"/>
              <a:t> environmental </a:t>
            </a:r>
            <a:r>
              <a:rPr lang="de-DE" sz="2400" dirty="0" err="1"/>
              <a:t>damage</a:t>
            </a:r>
            <a:endParaRPr lang="de-DE" sz="2400" dirty="0"/>
          </a:p>
          <a:p>
            <a:r>
              <a:rPr lang="de-DE" sz="2400" dirty="0" err="1"/>
              <a:t>Efficient</a:t>
            </a:r>
            <a:r>
              <a:rPr lang="de-DE" sz="2400" dirty="0"/>
              <a:t> </a:t>
            </a:r>
            <a:r>
              <a:rPr lang="de-DE" sz="2400" dirty="0" err="1"/>
              <a:t>use</a:t>
            </a:r>
            <a:r>
              <a:rPr lang="de-DE" sz="2400" dirty="0"/>
              <a:t> </a:t>
            </a:r>
            <a:r>
              <a:rPr lang="de-DE" sz="2400" dirty="0" err="1"/>
              <a:t>of</a:t>
            </a:r>
            <a:r>
              <a:rPr lang="de-DE" sz="2400" dirty="0"/>
              <a:t> </a:t>
            </a:r>
            <a:r>
              <a:rPr lang="de-DE" sz="2400" dirty="0" err="1"/>
              <a:t>resources</a:t>
            </a:r>
            <a:endParaRPr lang="de-DE" sz="2400" dirty="0"/>
          </a:p>
          <a:p>
            <a:r>
              <a:rPr lang="de-DE" sz="2400" dirty="0" err="1"/>
              <a:t>Conservation</a:t>
            </a:r>
            <a:r>
              <a:rPr lang="de-DE" sz="2400" dirty="0"/>
              <a:t> </a:t>
            </a:r>
            <a:r>
              <a:rPr lang="de-DE" sz="2400" dirty="0" err="1"/>
              <a:t>of</a:t>
            </a:r>
            <a:r>
              <a:rPr lang="de-DE" sz="2400" dirty="0"/>
              <a:t> </a:t>
            </a:r>
            <a:r>
              <a:rPr lang="de-DE" sz="2400" dirty="0" err="1"/>
              <a:t>resources</a:t>
            </a:r>
            <a:r>
              <a:rPr lang="de-DE" sz="2400" dirty="0"/>
              <a:t> </a:t>
            </a:r>
            <a:r>
              <a:rPr lang="de-DE" sz="2400" dirty="0" err="1"/>
              <a:t>for</a:t>
            </a:r>
            <a:r>
              <a:rPr lang="de-DE" sz="2400" dirty="0"/>
              <a:t> </a:t>
            </a:r>
            <a:r>
              <a:rPr lang="de-DE" sz="2400" dirty="0" err="1"/>
              <a:t>future</a:t>
            </a:r>
            <a:r>
              <a:rPr lang="de-DE" sz="2400" dirty="0"/>
              <a:t> </a:t>
            </a:r>
            <a:r>
              <a:rPr lang="de-DE" sz="2400" dirty="0" err="1"/>
              <a:t>generations</a:t>
            </a:r>
            <a:endParaRPr lang="de-DE" sz="2400" dirty="0"/>
          </a:p>
          <a:p>
            <a:r>
              <a:rPr lang="de-DE" sz="2400" dirty="0" err="1"/>
              <a:t>Harmonious</a:t>
            </a:r>
            <a:r>
              <a:rPr lang="de-DE" sz="2400" dirty="0"/>
              <a:t> </a:t>
            </a:r>
            <a:r>
              <a:rPr lang="de-DE" sz="2400" dirty="0" err="1"/>
              <a:t>co-existence</a:t>
            </a:r>
            <a:r>
              <a:rPr lang="de-DE" sz="2400" dirty="0"/>
              <a:t> </a:t>
            </a:r>
            <a:r>
              <a:rPr lang="de-DE" sz="2400" dirty="0" err="1"/>
              <a:t>of</a:t>
            </a:r>
            <a:r>
              <a:rPr lang="de-DE" sz="2400" dirty="0"/>
              <a:t> </a:t>
            </a:r>
            <a:r>
              <a:rPr lang="de-DE" sz="2400" dirty="0" err="1"/>
              <a:t>humans</a:t>
            </a:r>
            <a:r>
              <a:rPr lang="de-DE" sz="2400" dirty="0"/>
              <a:t> and </a:t>
            </a:r>
            <a:r>
              <a:rPr lang="de-DE" sz="2400" dirty="0" err="1"/>
              <a:t>environment</a:t>
            </a:r>
            <a:endParaRPr lang="de-DE" sz="2400" dirty="0"/>
          </a:p>
          <a:p>
            <a:r>
              <a:rPr lang="de-DE" sz="2400" dirty="0" err="1"/>
              <a:t>Economic</a:t>
            </a:r>
            <a:r>
              <a:rPr lang="de-DE" sz="2400" dirty="0"/>
              <a:t> </a:t>
            </a:r>
            <a:r>
              <a:rPr lang="de-DE" sz="2400" dirty="0" err="1"/>
              <a:t>development</a:t>
            </a:r>
            <a:endParaRPr lang="de-DE" sz="2400" dirty="0"/>
          </a:p>
          <a:p>
            <a:r>
              <a:rPr lang="de-DE" sz="2400" dirty="0"/>
              <a:t>…</a:t>
            </a:r>
          </a:p>
          <a:p>
            <a:endParaRPr lang="en-US" dirty="0"/>
          </a:p>
        </p:txBody>
      </p:sp>
      <p:sp>
        <p:nvSpPr>
          <p:cNvPr id="4" name="Slide Number Placeholder 3">
            <a:extLst>
              <a:ext uri="{FF2B5EF4-FFF2-40B4-BE49-F238E27FC236}">
                <a16:creationId xmlns:a16="http://schemas.microsoft.com/office/drawing/2014/main" id="{C3C4E9F0-A353-4748-96FC-F64411094F10}"/>
              </a:ext>
            </a:extLst>
          </p:cNvPr>
          <p:cNvSpPr>
            <a:spLocks noGrp="1"/>
          </p:cNvSpPr>
          <p:nvPr>
            <p:ph type="sldNum" sz="quarter" idx="12"/>
          </p:nvPr>
        </p:nvSpPr>
        <p:spPr/>
        <p:txBody>
          <a:bodyPr/>
          <a:lstStyle/>
          <a:p>
            <a:fld id="{33B1D3DF-6A35-4B1E-91A8-6E4B9C352B0D}" type="slidenum">
              <a:rPr lang="en-GB" smtClean="0"/>
              <a:t>7</a:t>
            </a:fld>
            <a:endParaRPr lang="en-GB"/>
          </a:p>
        </p:txBody>
      </p:sp>
    </p:spTree>
    <p:extLst>
      <p:ext uri="{BB962C8B-B14F-4D97-AF65-F5344CB8AC3E}">
        <p14:creationId xmlns:p14="http://schemas.microsoft.com/office/powerpoint/2010/main" val="101673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0E57-DFC7-42DC-8D21-6A520CD4A6F3}"/>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development</a:t>
            </a:r>
            <a:r>
              <a:rPr lang="de-DE" dirty="0"/>
              <a:t>?</a:t>
            </a:r>
            <a:endParaRPr lang="en-US" dirty="0"/>
          </a:p>
        </p:txBody>
      </p:sp>
      <p:sp>
        <p:nvSpPr>
          <p:cNvPr id="3" name="Content Placeholder 2">
            <a:extLst>
              <a:ext uri="{FF2B5EF4-FFF2-40B4-BE49-F238E27FC236}">
                <a16:creationId xmlns:a16="http://schemas.microsoft.com/office/drawing/2014/main" id="{DDF3A148-F02E-4434-A9AE-959BBD1EAF4B}"/>
              </a:ext>
            </a:extLst>
          </p:cNvPr>
          <p:cNvSpPr>
            <a:spLocks noGrp="1"/>
          </p:cNvSpPr>
          <p:nvPr>
            <p:ph idx="1"/>
          </p:nvPr>
        </p:nvSpPr>
        <p:spPr/>
        <p:txBody>
          <a:bodyPr>
            <a:normAutofit/>
          </a:bodyPr>
          <a:lstStyle/>
          <a:p>
            <a:r>
              <a:rPr lang="en-US" sz="2400" dirty="0"/>
              <a:t>‘By development I mean the </a:t>
            </a:r>
            <a:r>
              <a:rPr lang="en-US" sz="2400" b="1" dirty="0"/>
              <a:t>movement upward </a:t>
            </a:r>
            <a:r>
              <a:rPr lang="en-US" sz="2400" dirty="0"/>
              <a:t>of the entire social system, and I believe this is the only logically tenable definition. This social system encloses, besides the so-called economic factors, all noneconomic factors, including all sorts of </a:t>
            </a:r>
            <a:r>
              <a:rPr lang="en-US" sz="2400" b="1" dirty="0"/>
              <a:t>consumption by various groups of people</a:t>
            </a:r>
            <a:r>
              <a:rPr lang="en-US" sz="2400" dirty="0"/>
              <a:t>; consumption provided collectively; </a:t>
            </a:r>
            <a:r>
              <a:rPr lang="en-US" sz="2400" b="1" dirty="0"/>
              <a:t>educational and health facilities </a:t>
            </a:r>
            <a:r>
              <a:rPr lang="en-US" sz="2400" dirty="0"/>
              <a:t>and levels; the </a:t>
            </a:r>
            <a:r>
              <a:rPr lang="en-US" sz="2400" b="1" dirty="0"/>
              <a:t>distribution of power </a:t>
            </a:r>
            <a:r>
              <a:rPr lang="en-US" sz="2400" dirty="0"/>
              <a:t>in society; and more generally </a:t>
            </a:r>
            <a:r>
              <a:rPr lang="en-US" sz="2400" b="1" dirty="0"/>
              <a:t>economic, social, and political stratification</a:t>
            </a:r>
            <a:r>
              <a:rPr lang="en-US" sz="2400" dirty="0"/>
              <a:t>; broadly speaking, </a:t>
            </a:r>
            <a:r>
              <a:rPr lang="en-US" sz="2400" b="1" dirty="0"/>
              <a:t>institutions and attitudes</a:t>
            </a:r>
            <a:r>
              <a:rPr lang="en-US" sz="2400" dirty="0"/>
              <a:t>…’ (Myrdal, 1874, p.729).</a:t>
            </a:r>
          </a:p>
          <a:p>
            <a:endParaRPr lang="de-DE" sz="2400" dirty="0"/>
          </a:p>
        </p:txBody>
      </p:sp>
      <p:sp>
        <p:nvSpPr>
          <p:cNvPr id="4" name="Slide Number Placeholder 3">
            <a:extLst>
              <a:ext uri="{FF2B5EF4-FFF2-40B4-BE49-F238E27FC236}">
                <a16:creationId xmlns:a16="http://schemas.microsoft.com/office/drawing/2014/main" id="{3FDC9EBD-78E0-47F2-9E6B-3C521543B3AA}"/>
              </a:ext>
            </a:extLst>
          </p:cNvPr>
          <p:cNvSpPr>
            <a:spLocks noGrp="1"/>
          </p:cNvSpPr>
          <p:nvPr>
            <p:ph type="sldNum" sz="quarter" idx="12"/>
          </p:nvPr>
        </p:nvSpPr>
        <p:spPr/>
        <p:txBody>
          <a:bodyPr/>
          <a:lstStyle/>
          <a:p>
            <a:fld id="{33B1D3DF-6A35-4B1E-91A8-6E4B9C352B0D}" type="slidenum">
              <a:rPr lang="en-GB" smtClean="0"/>
              <a:t>8</a:t>
            </a:fld>
            <a:endParaRPr lang="en-GB"/>
          </a:p>
        </p:txBody>
      </p:sp>
    </p:spTree>
    <p:extLst>
      <p:ext uri="{BB962C8B-B14F-4D97-AF65-F5344CB8AC3E}">
        <p14:creationId xmlns:p14="http://schemas.microsoft.com/office/powerpoint/2010/main" val="6815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CEF4-5D80-4457-BD29-7879988865EB}"/>
              </a:ext>
            </a:extLst>
          </p:cNvPr>
          <p:cNvSpPr>
            <a:spLocks noGrp="1"/>
          </p:cNvSpPr>
          <p:nvPr>
            <p:ph type="title"/>
          </p:nvPr>
        </p:nvSpPr>
        <p:spPr/>
        <p:txBody>
          <a:bodyPr/>
          <a:lstStyle/>
          <a:p>
            <a:r>
              <a:rPr lang="de-DE" dirty="0"/>
              <a:t>Development </a:t>
            </a:r>
            <a:r>
              <a:rPr lang="de-DE" dirty="0" err="1"/>
              <a:t>is</a:t>
            </a:r>
            <a:r>
              <a:rPr lang="de-DE" dirty="0"/>
              <a:t> </a:t>
            </a:r>
            <a:r>
              <a:rPr lang="de-DE" dirty="0" err="1"/>
              <a:t>about</a:t>
            </a:r>
            <a:r>
              <a:rPr lang="de-DE" dirty="0"/>
              <a:t> </a:t>
            </a:r>
            <a:r>
              <a:rPr lang="de-DE" dirty="0" err="1"/>
              <a:t>getting</a:t>
            </a:r>
            <a:r>
              <a:rPr lang="de-DE" dirty="0"/>
              <a:t> </a:t>
            </a:r>
            <a:r>
              <a:rPr lang="de-DE" dirty="0" err="1"/>
              <a:t>better</a:t>
            </a:r>
            <a:endParaRPr lang="en-US" dirty="0"/>
          </a:p>
        </p:txBody>
      </p:sp>
      <p:sp>
        <p:nvSpPr>
          <p:cNvPr id="4" name="Slide Number Placeholder 3">
            <a:extLst>
              <a:ext uri="{FF2B5EF4-FFF2-40B4-BE49-F238E27FC236}">
                <a16:creationId xmlns:a16="http://schemas.microsoft.com/office/drawing/2014/main" id="{758D30AB-2A77-4800-9806-9ADAFBF94E4A}"/>
              </a:ext>
            </a:extLst>
          </p:cNvPr>
          <p:cNvSpPr>
            <a:spLocks noGrp="1"/>
          </p:cNvSpPr>
          <p:nvPr>
            <p:ph type="sldNum" sz="quarter" idx="12"/>
          </p:nvPr>
        </p:nvSpPr>
        <p:spPr/>
        <p:txBody>
          <a:bodyPr/>
          <a:lstStyle/>
          <a:p>
            <a:fld id="{33B1D3DF-6A35-4B1E-91A8-6E4B9C352B0D}" type="slidenum">
              <a:rPr lang="en-GB" smtClean="0"/>
              <a:t>9</a:t>
            </a:fld>
            <a:endParaRPr lang="en-GB"/>
          </a:p>
        </p:txBody>
      </p:sp>
      <p:pic>
        <p:nvPicPr>
          <p:cNvPr id="6" name="Picture 5">
            <a:extLst>
              <a:ext uri="{FF2B5EF4-FFF2-40B4-BE49-F238E27FC236}">
                <a16:creationId xmlns:a16="http://schemas.microsoft.com/office/drawing/2014/main" id="{BDE090CB-4769-42E3-B06F-D46238673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003" y="1344706"/>
            <a:ext cx="5816284" cy="4478764"/>
          </a:xfrm>
          <a:prstGeom prst="rect">
            <a:avLst/>
          </a:prstGeom>
          <a:ln>
            <a:solidFill>
              <a:schemeClr val="tx1"/>
            </a:solidFill>
          </a:ln>
        </p:spPr>
      </p:pic>
      <p:pic>
        <p:nvPicPr>
          <p:cNvPr id="8" name="Picture 7">
            <a:extLst>
              <a:ext uri="{FF2B5EF4-FFF2-40B4-BE49-F238E27FC236}">
                <a16:creationId xmlns:a16="http://schemas.microsoft.com/office/drawing/2014/main" id="{B094B766-30A2-436E-8914-6802E0877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26" y="1344706"/>
            <a:ext cx="5407599" cy="4478764"/>
          </a:xfrm>
          <a:prstGeom prst="rect">
            <a:avLst/>
          </a:prstGeom>
          <a:ln>
            <a:solidFill>
              <a:schemeClr val="tx1"/>
            </a:solidFill>
          </a:ln>
        </p:spPr>
      </p:pic>
      <p:sp>
        <p:nvSpPr>
          <p:cNvPr id="9" name="TextBox 8">
            <a:extLst>
              <a:ext uri="{FF2B5EF4-FFF2-40B4-BE49-F238E27FC236}">
                <a16:creationId xmlns:a16="http://schemas.microsoft.com/office/drawing/2014/main" id="{8562945C-FA92-44FA-AA4F-BFD35470DF00}"/>
              </a:ext>
            </a:extLst>
          </p:cNvPr>
          <p:cNvSpPr txBox="1"/>
          <p:nvPr/>
        </p:nvSpPr>
        <p:spPr>
          <a:xfrm>
            <a:off x="5200261" y="5941530"/>
            <a:ext cx="1858035" cy="261610"/>
          </a:xfrm>
          <a:prstGeom prst="rect">
            <a:avLst/>
          </a:prstGeom>
          <a:noFill/>
        </p:spPr>
        <p:txBody>
          <a:bodyPr wrap="square" rtlCol="0">
            <a:spAutoFit/>
          </a:bodyPr>
          <a:lstStyle/>
          <a:p>
            <a:r>
              <a:rPr lang="de-DE" sz="1100" dirty="0"/>
              <a:t>Source: Roser et al. (2023)</a:t>
            </a:r>
            <a:endParaRPr lang="en-US" sz="1100" dirty="0"/>
          </a:p>
        </p:txBody>
      </p:sp>
    </p:spTree>
    <p:extLst>
      <p:ext uri="{BB962C8B-B14F-4D97-AF65-F5344CB8AC3E}">
        <p14:creationId xmlns:p14="http://schemas.microsoft.com/office/powerpoint/2010/main" val="273635966"/>
      </p:ext>
    </p:extLst>
  </p:cSld>
  <p:clrMapOvr>
    <a:masterClrMapping/>
  </p:clrMapOvr>
</p:sld>
</file>

<file path=ppt/theme/theme1.xml><?xml version="1.0" encoding="utf-8"?>
<a:theme xmlns:a="http://schemas.openxmlformats.org/drawingml/2006/main" name="Retrospect">
  <a:themeElements>
    <a:clrScheme name="Custom 7">
      <a:dk1>
        <a:srgbClr val="000000"/>
      </a:dk1>
      <a:lt1>
        <a:srgbClr val="FFFFFF"/>
      </a:lt1>
      <a:dk2>
        <a:srgbClr val="933C33"/>
      </a:dk2>
      <a:lt2>
        <a:srgbClr val="FFFFFF"/>
      </a:lt2>
      <a:accent1>
        <a:srgbClr val="933C33"/>
      </a:accent1>
      <a:accent2>
        <a:srgbClr val="A76662"/>
      </a:accent2>
      <a:accent3>
        <a:srgbClr val="DFC9C8"/>
      </a:accent3>
      <a:accent4>
        <a:srgbClr val="E1E2DF"/>
      </a:accent4>
      <a:accent5>
        <a:srgbClr val="949598"/>
      </a:accent5>
      <a:accent6>
        <a:srgbClr val="595555"/>
      </a:accent6>
      <a:hlink>
        <a:srgbClr val="933C33"/>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2772</Words>
  <Application>Microsoft Office PowerPoint</Application>
  <PresentationFormat>Widescreen</PresentationFormat>
  <Paragraphs>217</Paragraphs>
  <Slides>38</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Retrospect</vt:lpstr>
      <vt:lpstr>Climate Change &amp; Sustainable Development</vt:lpstr>
      <vt:lpstr>Course outline</vt:lpstr>
      <vt:lpstr>Course outline</vt:lpstr>
      <vt:lpstr>Agenda</vt:lpstr>
      <vt:lpstr>Topic 1</vt:lpstr>
      <vt:lpstr>PowerPoint Presentation</vt:lpstr>
      <vt:lpstr>Some possible answers</vt:lpstr>
      <vt:lpstr>What is development?</vt:lpstr>
      <vt:lpstr>Development is about getting better</vt:lpstr>
      <vt:lpstr>Development is about getting better</vt:lpstr>
      <vt:lpstr>But are we actually doing any better?</vt:lpstr>
      <vt:lpstr>E-waste group activity</vt:lpstr>
      <vt:lpstr>Short clip: Ghana digital dumping ground</vt:lpstr>
      <vt:lpstr>Learnings from e-waste case</vt:lpstr>
      <vt:lpstr>Topic 2</vt:lpstr>
      <vt:lpstr>Development vs Sustainable Development</vt:lpstr>
      <vt:lpstr>The concept of Sustainable Development</vt:lpstr>
      <vt:lpstr>The concept of Sustainable Development</vt:lpstr>
      <vt:lpstr>Interconnections among the environment, economy and society</vt:lpstr>
      <vt:lpstr>Historical perspective</vt:lpstr>
      <vt:lpstr>Historical perspective</vt:lpstr>
      <vt:lpstr>Historical perspective</vt:lpstr>
      <vt:lpstr>Historical perspective</vt:lpstr>
      <vt:lpstr>Relevance of the concept</vt:lpstr>
      <vt:lpstr>The new degrowth movement</vt:lpstr>
      <vt:lpstr>What‘s your take on degrowth theory?</vt:lpstr>
      <vt:lpstr>Topic 3</vt:lpstr>
      <vt:lpstr>Imagine…</vt:lpstr>
      <vt:lpstr>Tragedy of the commons</vt:lpstr>
      <vt:lpstr>Example: The Tragedy of the Commons in Car Washing Practices in Pakistan</vt:lpstr>
      <vt:lpstr>Example: The Tragedy of the Commons in global coffee consumption</vt:lpstr>
      <vt:lpstr>Solution: Tragedy of the Commons</vt:lpstr>
      <vt:lpstr>Key take aways</vt:lpstr>
      <vt:lpstr>Optional class activity/ Home task</vt:lpstr>
      <vt:lpstr>References</vt:lpstr>
      <vt:lpstr>Further Resources for teachers</vt:lpstr>
      <vt:lpstr>Notes for Teachers</vt:lpstr>
      <vt:lpstr>Notes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Tomalka</dc:creator>
  <cp:lastModifiedBy>Samavia Batool</cp:lastModifiedBy>
  <cp:revision>316</cp:revision>
  <dcterms:created xsi:type="dcterms:W3CDTF">2023-10-13T08:33:43Z</dcterms:created>
  <dcterms:modified xsi:type="dcterms:W3CDTF">2024-05-27T12:58:58Z</dcterms:modified>
</cp:coreProperties>
</file>