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4"/>
  </p:notesMasterIdLst>
  <p:handoutMasterIdLst>
    <p:handoutMasterId r:id="rId35"/>
  </p:handoutMasterIdLst>
  <p:sldIdLst>
    <p:sldId id="274" r:id="rId2"/>
    <p:sldId id="293" r:id="rId3"/>
    <p:sldId id="273" r:id="rId4"/>
    <p:sldId id="285" r:id="rId5"/>
    <p:sldId id="276" r:id="rId6"/>
    <p:sldId id="294" r:id="rId7"/>
    <p:sldId id="299" r:id="rId8"/>
    <p:sldId id="300" r:id="rId9"/>
    <p:sldId id="297" r:id="rId10"/>
    <p:sldId id="298" r:id="rId11"/>
    <p:sldId id="301" r:id="rId12"/>
    <p:sldId id="302" r:id="rId13"/>
    <p:sldId id="303" r:id="rId14"/>
    <p:sldId id="304" r:id="rId15"/>
    <p:sldId id="305" r:id="rId16"/>
    <p:sldId id="319" r:id="rId17"/>
    <p:sldId id="318" r:id="rId18"/>
    <p:sldId id="316" r:id="rId19"/>
    <p:sldId id="320" r:id="rId20"/>
    <p:sldId id="306" r:id="rId21"/>
    <p:sldId id="308" r:id="rId22"/>
    <p:sldId id="315" r:id="rId23"/>
    <p:sldId id="307" r:id="rId24"/>
    <p:sldId id="309" r:id="rId25"/>
    <p:sldId id="310" r:id="rId26"/>
    <p:sldId id="311" r:id="rId27"/>
    <p:sldId id="312" r:id="rId28"/>
    <p:sldId id="313" r:id="rId29"/>
    <p:sldId id="314" r:id="rId30"/>
    <p:sldId id="279" r:id="rId31"/>
    <p:sldId id="278" r:id="rId32"/>
    <p:sldId id="280"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3C33"/>
    <a:srgbClr val="FFFF00"/>
    <a:srgbClr val="F9C6B4"/>
    <a:srgbClr val="C63814"/>
    <a:srgbClr val="E26494"/>
    <a:srgbClr val="75D5C5"/>
    <a:srgbClr val="28B4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3" d="100"/>
          <a:sy n="73" d="100"/>
        </p:scale>
        <p:origin x="408" y="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DF7484-6C14-436A-A969-8DCC3A7F28B3}" type="datetimeFigureOut">
              <a:rPr lang="en-GB" smtClean="0"/>
              <a:t>27/05/2024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9050B4-5A2F-4FCE-A84A-8473C6479E74}" type="slidenum">
              <a:rPr lang="en-GB" smtClean="0"/>
              <a:t>‹#›</a:t>
            </a:fld>
            <a:endParaRPr lang="en-GB"/>
          </a:p>
        </p:txBody>
      </p:sp>
    </p:spTree>
    <p:extLst>
      <p:ext uri="{BB962C8B-B14F-4D97-AF65-F5344CB8AC3E}">
        <p14:creationId xmlns:p14="http://schemas.microsoft.com/office/powerpoint/2010/main" val="7881117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D1FCC3-FD66-4831-8352-59A3EFBB9E0B}" type="datetimeFigureOut">
              <a:rPr lang="en-GB" smtClean="0"/>
              <a:t>27/05/2024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9FD538-EC36-4623-8934-572109AF7246}" type="slidenum">
              <a:rPr lang="en-GB" smtClean="0"/>
              <a:t>‹#›</a:t>
            </a:fld>
            <a:endParaRPr lang="en-GB"/>
          </a:p>
        </p:txBody>
      </p:sp>
    </p:spTree>
    <p:extLst>
      <p:ext uri="{BB962C8B-B14F-4D97-AF65-F5344CB8AC3E}">
        <p14:creationId xmlns:p14="http://schemas.microsoft.com/office/powerpoint/2010/main" val="31428793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23007"/>
            <a:ext cx="10113264" cy="594360"/>
          </a:xfrm>
        </p:spPr>
        <p:txBody>
          <a:bodyPr lIns="91440" tIns="0" rIns="91440" bIns="0" anchor="b">
            <a:noAutofit/>
          </a:bodyPr>
          <a:lstStyle>
            <a:lvl1pPr>
              <a:defRPr sz="3600" b="0">
                <a:solidFill>
                  <a:srgbClr val="FFFFF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655291"/>
            <a:ext cx="10113264" cy="594360"/>
          </a:xfrm>
        </p:spPr>
        <p:txBody>
          <a:bodyPr lIns="91440" tIns="0" rIns="91440" bIns="0">
            <a:normAutofit/>
          </a:bodyPr>
          <a:lstStyle>
            <a:lvl1pPr marL="0" indent="0">
              <a:spcBef>
                <a:spcPts val="0"/>
              </a:spcBef>
              <a:spcAft>
                <a:spcPts val="600"/>
              </a:spcAft>
              <a:buNone/>
              <a:defRPr sz="1800">
                <a:solidFill>
                  <a:srgbClr val="FFFFFF"/>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7E421255-D0F4-441A-A1F4-48FFBBEB58CB}" type="datetime1">
              <a:rPr lang="en-GB" smtClean="0"/>
              <a:pPr/>
              <a:t>27/05/2024</a:t>
            </a:fld>
            <a:endParaRPr lang="en-GB"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3B1D3DF-6A35-4B1E-91A8-6E4B9C352B0D}" type="slidenum">
              <a:rPr lang="en-GB" smtClean="0"/>
              <a:pPr/>
              <a:t>‹#›</a:t>
            </a:fld>
            <a:endParaRPr lang="en-GB"/>
          </a:p>
        </p:txBody>
      </p:sp>
      <p:sp>
        <p:nvSpPr>
          <p:cNvPr id="10" name="TextBox 9">
            <a:extLst>
              <a:ext uri="{FF2B5EF4-FFF2-40B4-BE49-F238E27FC236}">
                <a16:creationId xmlns:a16="http://schemas.microsoft.com/office/drawing/2014/main" id="{087935B1-92DD-4364-ABE8-D9792D722756}"/>
              </a:ext>
            </a:extLst>
          </p:cNvPr>
          <p:cNvSpPr txBox="1"/>
          <p:nvPr userDrawn="1"/>
        </p:nvSpPr>
        <p:spPr>
          <a:xfrm>
            <a:off x="10026190" y="5278152"/>
            <a:ext cx="1184361" cy="923330"/>
          </a:xfrm>
          <a:prstGeom prst="rect">
            <a:avLst/>
          </a:prstGeom>
          <a:noFill/>
          <a:ln w="19050">
            <a:solidFill>
              <a:schemeClr val="bg1">
                <a:lumMod val="65000"/>
              </a:schemeClr>
            </a:solidFill>
            <a:prstDash val="dash"/>
          </a:ln>
        </p:spPr>
        <p:txBody>
          <a:bodyPr wrap="square" rtlCol="0">
            <a:spAutoFit/>
          </a:bodyPr>
          <a:lstStyle/>
          <a:p>
            <a:r>
              <a:rPr lang="de-DE" sz="1800" dirty="0">
                <a:solidFill>
                  <a:schemeClr val="bg1">
                    <a:lumMod val="65000"/>
                  </a:schemeClr>
                </a:solidFill>
              </a:rPr>
              <a:t>University logo</a:t>
            </a:r>
          </a:p>
          <a:p>
            <a:r>
              <a:rPr lang="de-DE" sz="1800" dirty="0" err="1">
                <a:solidFill>
                  <a:schemeClr val="bg1">
                    <a:lumMod val="65000"/>
                  </a:schemeClr>
                </a:solidFill>
              </a:rPr>
              <a:t>goes</a:t>
            </a:r>
            <a:r>
              <a:rPr lang="de-DE" sz="1800" dirty="0">
                <a:solidFill>
                  <a:schemeClr val="bg1">
                    <a:lumMod val="65000"/>
                  </a:schemeClr>
                </a:solidFill>
              </a:rPr>
              <a:t> </a:t>
            </a:r>
            <a:r>
              <a:rPr lang="de-DE" sz="1800" dirty="0" err="1">
                <a:solidFill>
                  <a:schemeClr val="bg1">
                    <a:lumMod val="65000"/>
                  </a:schemeClr>
                </a:solidFill>
              </a:rPr>
              <a:t>here</a:t>
            </a:r>
            <a:endParaRPr lang="en-GB" sz="1800" dirty="0">
              <a:solidFill>
                <a:schemeClr val="bg1">
                  <a:lumMod val="65000"/>
                </a:schemeClr>
              </a:solidFill>
            </a:endParaRPr>
          </a:p>
        </p:txBody>
      </p:sp>
    </p:spTree>
    <p:extLst>
      <p:ext uri="{BB962C8B-B14F-4D97-AF65-F5344CB8AC3E}">
        <p14:creationId xmlns:p14="http://schemas.microsoft.com/office/powerpoint/2010/main" val="4121293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scussion question">
    <p:spTree>
      <p:nvGrpSpPr>
        <p:cNvPr id="1" name=""/>
        <p:cNvGrpSpPr/>
        <p:nvPr/>
      </p:nvGrpSpPr>
      <p:grpSpPr>
        <a:xfrm>
          <a:off x="0" y="0"/>
          <a:ext cx="0" cy="0"/>
          <a:chOff x="0" y="0"/>
          <a:chExt cx="0" cy="0"/>
        </a:xfrm>
      </p:grpSpPr>
      <p:sp>
        <p:nvSpPr>
          <p:cNvPr id="8" name="Rectangle 7"/>
          <p:cNvSpPr/>
          <p:nvPr/>
        </p:nvSpPr>
        <p:spPr>
          <a:xfrm>
            <a:off x="16" y="0"/>
            <a:ext cx="1219198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p:cNvSpPr>
            <a:spLocks noGrp="1"/>
          </p:cNvSpPr>
          <p:nvPr>
            <p:ph idx="1"/>
          </p:nvPr>
        </p:nvSpPr>
        <p:spPr>
          <a:xfrm>
            <a:off x="1187479" y="1030252"/>
            <a:ext cx="10583870" cy="5213321"/>
          </a:xfr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33B1D3DF-6A35-4B1E-91A8-6E4B9C352B0D}" type="slidenum">
              <a:rPr lang="en-GB" smtClean="0"/>
              <a:pPr/>
              <a:t>‹#›</a:t>
            </a:fld>
            <a:endParaRPr lang="en-GB" dirty="0"/>
          </a:p>
        </p:txBody>
      </p:sp>
      <p:sp>
        <p:nvSpPr>
          <p:cNvPr id="10" name="Title 9">
            <a:extLst>
              <a:ext uri="{FF2B5EF4-FFF2-40B4-BE49-F238E27FC236}">
                <a16:creationId xmlns:a16="http://schemas.microsoft.com/office/drawing/2014/main" id="{B5B4AB97-94E7-4EFA-8318-F68D8D3E5A52}"/>
              </a:ext>
            </a:extLst>
          </p:cNvPr>
          <p:cNvSpPr>
            <a:spLocks noGrp="1"/>
          </p:cNvSpPr>
          <p:nvPr>
            <p:ph type="title"/>
          </p:nvPr>
        </p:nvSpPr>
        <p:spPr>
          <a:xfrm>
            <a:off x="1187478" y="191439"/>
            <a:ext cx="10583870" cy="743649"/>
          </a:xfr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1" name="Rectangle 10">
            <a:extLst>
              <a:ext uri="{FF2B5EF4-FFF2-40B4-BE49-F238E27FC236}">
                <a16:creationId xmlns:a16="http://schemas.microsoft.com/office/drawing/2014/main" id="{CA5D2ACC-E72E-4365-9233-D68B167791C1}"/>
              </a:ext>
            </a:extLst>
          </p:cNvPr>
          <p:cNvSpPr/>
          <p:nvPr userDrawn="1"/>
        </p:nvSpPr>
        <p:spPr>
          <a:xfrm>
            <a:off x="-1" y="0"/>
            <a:ext cx="53374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14616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258CE0-77AA-4DFE-9C62-B0871E2F549C}" type="datetime1">
              <a:rPr lang="en-GB" smtClean="0"/>
              <a:t>27/05/2024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B1D3DF-6A35-4B1E-91A8-6E4B9C352B0D}" type="slidenum">
              <a:rPr lang="en-GB" smtClean="0"/>
              <a:t>‹#›</a:t>
            </a:fld>
            <a:endParaRPr lang="en-GB"/>
          </a:p>
        </p:txBody>
      </p:sp>
    </p:spTree>
    <p:extLst>
      <p:ext uri="{BB962C8B-B14F-4D97-AF65-F5344CB8AC3E}">
        <p14:creationId xmlns:p14="http://schemas.microsoft.com/office/powerpoint/2010/main" val="1278292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EFCFD7-3916-4216-AB59-80DFFFCAAC29}" type="datetime1">
              <a:rPr lang="en-GB" smtClean="0"/>
              <a:t>27/05/2024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B1D3DF-6A35-4B1E-91A8-6E4B9C352B0D}" type="slidenum">
              <a:rPr lang="en-GB" smtClean="0"/>
              <a:t>‹#›</a:t>
            </a:fld>
            <a:endParaRPr lang="en-GB"/>
          </a:p>
        </p:txBody>
      </p:sp>
    </p:spTree>
    <p:extLst>
      <p:ext uri="{BB962C8B-B14F-4D97-AF65-F5344CB8AC3E}">
        <p14:creationId xmlns:p14="http://schemas.microsoft.com/office/powerpoint/2010/main" val="1395706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2">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Arial" panose="020B0604020202020204" pitchFamily="34" charset="0"/>
                <a:cs typeface="Arial" panose="020B0604020202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234C7BC0-6003-412E-AD8F-07DA15170676}" type="datetime1">
              <a:rPr lang="en-GB" smtClean="0"/>
              <a:t>27/05/2024</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B1D3DF-6A35-4B1E-91A8-6E4B9C352B0D}" type="slidenum">
              <a:rPr lang="en-GB" smtClean="0"/>
              <a:t>‹#›</a:t>
            </a:fld>
            <a:endParaRPr lang="en-GB" dirty="0"/>
          </a:p>
        </p:txBody>
      </p:sp>
    </p:spTree>
    <p:extLst>
      <p:ext uri="{BB962C8B-B14F-4D97-AF65-F5344CB8AC3E}">
        <p14:creationId xmlns:p14="http://schemas.microsoft.com/office/powerpoint/2010/main" val="2546036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772611"/>
          </a:xfrm>
        </p:spPr>
        <p:txBody>
          <a:bodyPr>
            <a:normAutofit/>
          </a:bodyPr>
          <a:lstStyle>
            <a:lvl1pPr marL="0">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1097280" y="1365394"/>
            <a:ext cx="10058400" cy="4458186"/>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68C9F57-2435-4A57-87DF-0A8FAF4E2BDA}" type="datetime1">
              <a:rPr lang="en-GB" smtClean="0"/>
              <a:t>27/05/2024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B1D3DF-6A35-4B1E-91A8-6E4B9C352B0D}" type="slidenum">
              <a:rPr lang="en-GB" smtClean="0"/>
              <a:t>‹#›</a:t>
            </a:fld>
            <a:endParaRPr lang="en-GB"/>
          </a:p>
        </p:txBody>
      </p:sp>
    </p:spTree>
    <p:extLst>
      <p:ext uri="{BB962C8B-B14F-4D97-AF65-F5344CB8AC3E}">
        <p14:creationId xmlns:p14="http://schemas.microsoft.com/office/powerpoint/2010/main" val="3554005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Break 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a:xfrm>
            <a:off x="1058580" y="6459785"/>
            <a:ext cx="2472271" cy="365125"/>
          </a:xfrm>
        </p:spPr>
        <p:txBody>
          <a:bodyPr/>
          <a:lstStyle/>
          <a:p>
            <a:fld id="{7269D655-4EE8-431C-83F0-01B32324655B}" type="datetime1">
              <a:rPr lang="en-GB" smtClean="0"/>
              <a:t>27/05/2024</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B1D3DF-6A35-4B1E-91A8-6E4B9C352B0D}"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3294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710548"/>
          </a:xfrm>
        </p:spPr>
        <p:txBody>
          <a:bodyPr>
            <a:normAutofit/>
          </a:bodyPr>
          <a:lstStyle>
            <a:lvl1pP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F5018A95-838A-4C52-A46B-336600049EAB}" type="datetime1">
              <a:rPr lang="en-GB" smtClean="0"/>
              <a:t>27/05/2024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B1D3DF-6A35-4B1E-91A8-6E4B9C352B0D}" type="slidenum">
              <a:rPr lang="en-GB" smtClean="0"/>
              <a:t>‹#›</a:t>
            </a:fld>
            <a:endParaRPr lang="en-GB"/>
          </a:p>
        </p:txBody>
      </p:sp>
    </p:spTree>
    <p:extLst>
      <p:ext uri="{BB962C8B-B14F-4D97-AF65-F5344CB8AC3E}">
        <p14:creationId xmlns:p14="http://schemas.microsoft.com/office/powerpoint/2010/main" val="3909208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739511"/>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1097279" y="1423319"/>
            <a:ext cx="4937760" cy="444577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423319"/>
            <a:ext cx="4937760" cy="4445776"/>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AEB0B2C9-89AA-4EF7-A9B9-6BBD18C0B7F1}" type="datetime1">
              <a:rPr lang="en-GB" smtClean="0"/>
              <a:t>27/05/2024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B1D3DF-6A35-4B1E-91A8-6E4B9C352B0D}" type="slidenum">
              <a:rPr lang="en-GB" smtClean="0"/>
              <a:t>‹#›</a:t>
            </a:fld>
            <a:endParaRPr lang="en-GB"/>
          </a:p>
        </p:txBody>
      </p:sp>
    </p:spTree>
    <p:extLst>
      <p:ext uri="{BB962C8B-B14F-4D97-AF65-F5344CB8AC3E}">
        <p14:creationId xmlns:p14="http://schemas.microsoft.com/office/powerpoint/2010/main" val="311800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736282"/>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1097280" y="1295757"/>
            <a:ext cx="4937760" cy="736282"/>
          </a:xfrm>
        </p:spPr>
        <p:txBody>
          <a:bodyPr lIns="91440" rIns="91440" anchor="ctr">
            <a:normAutofit/>
          </a:bodyPr>
          <a:lstStyle>
            <a:lvl1pPr marL="0" indent="0">
              <a:buNone/>
              <a:defRPr sz="2000" b="0" cap="all" baseline="0">
                <a:solidFill>
                  <a:schemeClr val="tx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032039"/>
            <a:ext cx="4937760" cy="392849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295757"/>
            <a:ext cx="4937760" cy="736282"/>
          </a:xfrm>
        </p:spPr>
        <p:txBody>
          <a:bodyPr lIns="91440" rIns="91440" anchor="ctr">
            <a:normAutofit/>
          </a:bodyPr>
          <a:lstStyle>
            <a:lvl1pPr marL="0" indent="0">
              <a:buNone/>
              <a:defRPr sz="2000" b="0" cap="all" baseline="0">
                <a:solidFill>
                  <a:schemeClr val="tx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217920" y="2032039"/>
            <a:ext cx="4937760" cy="392849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06D340D3-0611-49C6-B5C0-536C3068E7C1}" type="datetime1">
              <a:rPr lang="en-GB" smtClean="0"/>
              <a:pPr/>
              <a:t>27/05/2024</a:t>
            </a:fld>
            <a:endParaRPr lang="en-GB"/>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3B1D3DF-6A35-4B1E-91A8-6E4B9C352B0D}" type="slidenum">
              <a:rPr lang="en-GB" smtClean="0"/>
              <a:pPr/>
              <a:t>‹#›</a:t>
            </a:fld>
            <a:endParaRPr lang="en-GB"/>
          </a:p>
        </p:txBody>
      </p:sp>
    </p:spTree>
    <p:extLst>
      <p:ext uri="{BB962C8B-B14F-4D97-AF65-F5344CB8AC3E}">
        <p14:creationId xmlns:p14="http://schemas.microsoft.com/office/powerpoint/2010/main" val="3251715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5A0702E-8E87-4E57-9D51-7F1275B533C2}" type="datetime1">
              <a:rPr lang="en-GB" smtClean="0"/>
              <a:t>27/05/2024</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33B1D3DF-6A35-4B1E-91A8-6E4B9C352B0D}" type="slidenum">
              <a:rPr lang="en-GB" smtClean="0"/>
              <a:t>‹#›</a:t>
            </a:fld>
            <a:endParaRPr lang="en-GB"/>
          </a:p>
        </p:txBody>
      </p:sp>
    </p:spTree>
    <p:extLst>
      <p:ext uri="{BB962C8B-B14F-4D97-AF65-F5344CB8AC3E}">
        <p14:creationId xmlns:p14="http://schemas.microsoft.com/office/powerpoint/2010/main" val="1620120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Section Break II">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16303" y="306658"/>
            <a:ext cx="7365396" cy="624468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2000">
                <a:solidFill>
                  <a:srgbClr val="FFFFFF"/>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24D7387-DAC7-4F20-9946-1150E1C10501}" type="datetime1">
              <a:rPr lang="en-GB" smtClean="0"/>
              <a:t>27/05/2024</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3B1D3DF-6A35-4B1E-91A8-6E4B9C352B0D}" type="slidenum">
              <a:rPr lang="en-GB" smtClean="0"/>
              <a:t>‹#›</a:t>
            </a:fld>
            <a:endParaRPr lang="en-GB"/>
          </a:p>
        </p:txBody>
      </p:sp>
    </p:spTree>
    <p:extLst>
      <p:ext uri="{BB962C8B-B14F-4D97-AF65-F5344CB8AC3E}">
        <p14:creationId xmlns:p14="http://schemas.microsoft.com/office/powerpoint/2010/main" val="470931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74364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81B7ED9-F79F-4C84-82BA-6B5FE04BBF34}" type="datetime1">
              <a:rPr lang="en-GB" smtClean="0"/>
              <a:t>27/05/2024</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3B1D3DF-6A35-4B1E-91A8-6E4B9C352B0D}" type="slidenum">
              <a:rPr lang="en-GB" smtClean="0"/>
              <a:t>‹#›</a:t>
            </a:fld>
            <a:endParaRPr lang="en-GB"/>
          </a:p>
        </p:txBody>
      </p:sp>
      <p:cxnSp>
        <p:nvCxnSpPr>
          <p:cNvPr id="10" name="Straight Connector 9"/>
          <p:cNvCxnSpPr/>
          <p:nvPr/>
        </p:nvCxnSpPr>
        <p:spPr>
          <a:xfrm>
            <a:off x="1156294" y="1030252"/>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6467315"/>
      </p:ext>
    </p:extLst>
  </p:cSld>
  <p:clrMap bg1="lt1" tx1="dk1" bg2="lt2" tx2="dk2" accent1="accent1" accent2="accent2" accent3="accent3" accent4="accent4" accent5="accent5" accent6="accent6" hlink="hlink" folHlink="folHlink"/>
  <p:sldLayoutIdLst>
    <p:sldLayoutId id="2147483669" r:id="rId1"/>
    <p:sldLayoutId id="2147483661" r:id="rId2"/>
    <p:sldLayoutId id="2147483662" r:id="rId3"/>
    <p:sldLayoutId id="2147483663" r:id="rId4"/>
    <p:sldLayoutId id="2147483666" r:id="rId5"/>
    <p:sldLayoutId id="2147483664" r:id="rId6"/>
    <p:sldLayoutId id="2147483665" r:id="rId7"/>
    <p:sldLayoutId id="2147483667" r:id="rId8"/>
    <p:sldLayoutId id="2147483668" r:id="rId9"/>
    <p:sldLayoutId id="2147483672" r:id="rId10"/>
    <p:sldLayoutId id="2147483670" r:id="rId11"/>
    <p:sldLayoutId id="2147483671" r:id="rId12"/>
  </p:sldLayoutIdLst>
  <p:hf hdr="0" ftr="0" dt="0"/>
  <p:txStyles>
    <p:titleStyle>
      <a:lvl1pPr algn="l" defTabSz="914400" rtl="0" eaLnBrk="1" latinLnBrk="0" hangingPunct="1">
        <a:lnSpc>
          <a:spcPct val="85000"/>
        </a:lnSpc>
        <a:spcBef>
          <a:spcPct val="0"/>
        </a:spcBef>
        <a:buNone/>
        <a:defRPr sz="4000" b="1"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doi.org/10.1007/978-3-031-25397-3_2" TargetMode="External"/><Relationship Id="rId2" Type="http://schemas.openxmlformats.org/officeDocument/2006/relationships/hyperlink" Target="https://www.linkedin.com/pulse/seamless-fusion-environmental-social-economic-digital-antonio-grasso/"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hyperlink" Target="https://doi.org/10.1080/23311886.2019.1653531"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86B17-BC7A-44B8-901C-74FCC7CC6FBE}"/>
              </a:ext>
            </a:extLst>
          </p:cNvPr>
          <p:cNvSpPr>
            <a:spLocks noGrp="1"/>
          </p:cNvSpPr>
          <p:nvPr>
            <p:ph type="title"/>
          </p:nvPr>
        </p:nvSpPr>
        <p:spPr>
          <a:xfrm>
            <a:off x="1097279" y="5071668"/>
            <a:ext cx="10113264" cy="594360"/>
          </a:xfrm>
        </p:spPr>
        <p:txBody>
          <a:bodyPr/>
          <a:lstStyle/>
          <a:p>
            <a:r>
              <a:rPr lang="en-US" sz="3200" dirty="0"/>
              <a:t>Climate Change &amp; Sustainable Development</a:t>
            </a:r>
          </a:p>
        </p:txBody>
      </p:sp>
      <p:sp>
        <p:nvSpPr>
          <p:cNvPr id="4" name="Text Placeholder 3">
            <a:extLst>
              <a:ext uri="{FF2B5EF4-FFF2-40B4-BE49-F238E27FC236}">
                <a16:creationId xmlns:a16="http://schemas.microsoft.com/office/drawing/2014/main" id="{DE748977-CA6D-4B29-A8B7-E0664E89900D}"/>
              </a:ext>
            </a:extLst>
          </p:cNvPr>
          <p:cNvSpPr>
            <a:spLocks noGrp="1"/>
          </p:cNvSpPr>
          <p:nvPr>
            <p:ph type="body" sz="half" idx="2"/>
          </p:nvPr>
        </p:nvSpPr>
        <p:spPr>
          <a:xfrm>
            <a:off x="1097279" y="5829820"/>
            <a:ext cx="10113264" cy="594360"/>
          </a:xfrm>
        </p:spPr>
        <p:txBody>
          <a:bodyPr>
            <a:normAutofit fontScale="92500" lnSpcReduction="10000"/>
          </a:bodyPr>
          <a:lstStyle/>
          <a:p>
            <a:r>
              <a:rPr lang="en-US" sz="2200" dirty="0"/>
              <a:t>Session 2: Pillars and Principles of Sustainable Development </a:t>
            </a:r>
          </a:p>
          <a:p>
            <a:r>
              <a:rPr lang="en-US" sz="1700" dirty="0"/>
              <a:t>Teacher’s name, email and date of session</a:t>
            </a:r>
          </a:p>
          <a:p>
            <a:endParaRPr lang="en-US" sz="2000" dirty="0"/>
          </a:p>
          <a:p>
            <a:endParaRPr lang="en-US" sz="2400" dirty="0"/>
          </a:p>
        </p:txBody>
      </p:sp>
      <p:sp>
        <p:nvSpPr>
          <p:cNvPr id="5" name="Slide Number Placeholder 4">
            <a:extLst>
              <a:ext uri="{FF2B5EF4-FFF2-40B4-BE49-F238E27FC236}">
                <a16:creationId xmlns:a16="http://schemas.microsoft.com/office/drawing/2014/main" id="{086DFB6D-0116-447E-ADBA-6B76D06571B2}"/>
              </a:ext>
            </a:extLst>
          </p:cNvPr>
          <p:cNvSpPr>
            <a:spLocks noGrp="1"/>
          </p:cNvSpPr>
          <p:nvPr>
            <p:ph type="sldNum" sz="quarter" idx="12"/>
          </p:nvPr>
        </p:nvSpPr>
        <p:spPr/>
        <p:txBody>
          <a:bodyPr/>
          <a:lstStyle/>
          <a:p>
            <a:fld id="{33B1D3DF-6A35-4B1E-91A8-6E4B9C352B0D}" type="slidenum">
              <a:rPr lang="en-GB" smtClean="0"/>
              <a:t>1</a:t>
            </a:fld>
            <a:endParaRPr lang="en-GB"/>
          </a:p>
        </p:txBody>
      </p:sp>
      <p:sp>
        <p:nvSpPr>
          <p:cNvPr id="10" name="Date Placeholder 3">
            <a:extLst>
              <a:ext uri="{FF2B5EF4-FFF2-40B4-BE49-F238E27FC236}">
                <a16:creationId xmlns:a16="http://schemas.microsoft.com/office/drawing/2014/main" id="{C7417DEA-0CEF-42EA-8A6A-E8EB4ECDF9E6}"/>
              </a:ext>
            </a:extLst>
          </p:cNvPr>
          <p:cNvSpPr>
            <a:spLocks noGrp="1"/>
          </p:cNvSpPr>
          <p:nvPr>
            <p:ph type="dt" sz="half" idx="10"/>
          </p:nvPr>
        </p:nvSpPr>
        <p:spPr>
          <a:xfrm>
            <a:off x="1149607" y="6459784"/>
            <a:ext cx="2472271" cy="365125"/>
          </a:xfrm>
        </p:spPr>
        <p:txBody>
          <a:bodyPr/>
          <a:lstStyle/>
          <a:p>
            <a:r>
              <a:rPr lang="en-GB" sz="1050" dirty="0"/>
              <a:t>&lt;Insert date here&gt;</a:t>
            </a:r>
          </a:p>
        </p:txBody>
      </p:sp>
      <p:pic>
        <p:nvPicPr>
          <p:cNvPr id="6" name="Picture 5">
            <a:extLst>
              <a:ext uri="{FF2B5EF4-FFF2-40B4-BE49-F238E27FC236}">
                <a16:creationId xmlns:a16="http://schemas.microsoft.com/office/drawing/2014/main" id="{395C686D-080A-4EE5-B4DC-5D0D0FC0C9B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9535" b="20083"/>
          <a:stretch/>
        </p:blipFill>
        <p:spPr>
          <a:xfrm>
            <a:off x="0" y="4354"/>
            <a:ext cx="12192000" cy="4907876"/>
          </a:xfrm>
          <a:prstGeom prst="rect">
            <a:avLst/>
          </a:prstGeom>
        </p:spPr>
      </p:pic>
      <p:sp>
        <p:nvSpPr>
          <p:cNvPr id="13" name="TextBox 12">
            <a:extLst>
              <a:ext uri="{FF2B5EF4-FFF2-40B4-BE49-F238E27FC236}">
                <a16:creationId xmlns:a16="http://schemas.microsoft.com/office/drawing/2014/main" id="{ED1F5222-4969-466B-98DD-E7E4FD41B988}"/>
              </a:ext>
            </a:extLst>
          </p:cNvPr>
          <p:cNvSpPr txBox="1"/>
          <p:nvPr/>
        </p:nvSpPr>
        <p:spPr>
          <a:xfrm>
            <a:off x="9900458" y="4646266"/>
            <a:ext cx="2447108" cy="261610"/>
          </a:xfrm>
          <a:prstGeom prst="rect">
            <a:avLst/>
          </a:prstGeom>
          <a:noFill/>
        </p:spPr>
        <p:txBody>
          <a:bodyPr wrap="square" rtlCol="0">
            <a:spAutoFit/>
          </a:bodyPr>
          <a:lstStyle/>
          <a:p>
            <a:r>
              <a:rPr lang="de-DE" sz="1100" dirty="0" err="1">
                <a:solidFill>
                  <a:schemeClr val="bg1"/>
                </a:solidFill>
              </a:rPr>
              <a:t>Photo</a:t>
            </a:r>
            <a:r>
              <a:rPr lang="de-DE" sz="1100" dirty="0">
                <a:solidFill>
                  <a:schemeClr val="bg1"/>
                </a:solidFill>
              </a:rPr>
              <a:t> </a:t>
            </a:r>
            <a:r>
              <a:rPr lang="de-DE" sz="1100" dirty="0" err="1">
                <a:solidFill>
                  <a:schemeClr val="bg1"/>
                </a:solidFill>
              </a:rPr>
              <a:t>by</a:t>
            </a:r>
            <a:r>
              <a:rPr lang="de-DE" sz="1100" dirty="0">
                <a:solidFill>
                  <a:schemeClr val="bg1"/>
                </a:solidFill>
              </a:rPr>
              <a:t> Karsten Würth on </a:t>
            </a:r>
            <a:r>
              <a:rPr lang="de-DE" sz="1100" dirty="0" err="1">
                <a:solidFill>
                  <a:schemeClr val="bg1"/>
                </a:solidFill>
              </a:rPr>
              <a:t>Unsplash</a:t>
            </a:r>
            <a:endParaRPr lang="en-US" sz="1100" dirty="0">
              <a:solidFill>
                <a:schemeClr val="bg1"/>
              </a:solidFill>
            </a:endParaRPr>
          </a:p>
        </p:txBody>
      </p:sp>
    </p:spTree>
    <p:extLst>
      <p:ext uri="{BB962C8B-B14F-4D97-AF65-F5344CB8AC3E}">
        <p14:creationId xmlns:p14="http://schemas.microsoft.com/office/powerpoint/2010/main" val="317643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558C5-5AD2-49F4-BFF5-B7DE2AA7DB8B}"/>
              </a:ext>
            </a:extLst>
          </p:cNvPr>
          <p:cNvSpPr>
            <a:spLocks noGrp="1"/>
          </p:cNvSpPr>
          <p:nvPr>
            <p:ph type="title"/>
          </p:nvPr>
        </p:nvSpPr>
        <p:spPr/>
        <p:txBody>
          <a:bodyPr/>
          <a:lstStyle/>
          <a:p>
            <a:r>
              <a:rPr lang="de-DE" dirty="0"/>
              <a:t>1. </a:t>
            </a:r>
            <a:r>
              <a:rPr lang="de-DE" dirty="0" err="1"/>
              <a:t>Economic</a:t>
            </a:r>
            <a:r>
              <a:rPr lang="de-DE" dirty="0"/>
              <a:t> </a:t>
            </a:r>
            <a:r>
              <a:rPr lang="de-DE" dirty="0" err="1"/>
              <a:t>sustainability</a:t>
            </a:r>
            <a:endParaRPr lang="en-US" dirty="0"/>
          </a:p>
        </p:txBody>
      </p:sp>
      <p:sp>
        <p:nvSpPr>
          <p:cNvPr id="3" name="Content Placeholder 2">
            <a:extLst>
              <a:ext uri="{FF2B5EF4-FFF2-40B4-BE49-F238E27FC236}">
                <a16:creationId xmlns:a16="http://schemas.microsoft.com/office/drawing/2014/main" id="{60034B1F-5E55-4D2E-881D-3B928A67BA60}"/>
              </a:ext>
            </a:extLst>
          </p:cNvPr>
          <p:cNvSpPr>
            <a:spLocks noGrp="1"/>
          </p:cNvSpPr>
          <p:nvPr>
            <p:ph idx="1"/>
          </p:nvPr>
        </p:nvSpPr>
        <p:spPr/>
        <p:txBody>
          <a:bodyPr>
            <a:normAutofit/>
          </a:bodyPr>
          <a:lstStyle/>
          <a:p>
            <a:r>
              <a:rPr lang="en-US" dirty="0"/>
              <a:t>But it's now understood that not all natural resources are renewable or replenishable, and that they are not endless.</a:t>
            </a:r>
          </a:p>
          <a:p>
            <a:r>
              <a:rPr lang="en-US" dirty="0"/>
              <a:t>The natural resource base has been overstretched by the expanding economic system, leading to a reexamination of the conventional economic theories.</a:t>
            </a:r>
          </a:p>
          <a:p>
            <a:r>
              <a:rPr lang="en-US" dirty="0"/>
              <a:t>Economic sustainability, therefore, requires that decisions are made in the most equitable and fiscally sound way possible, while considering the other aspects of sustainability (</a:t>
            </a:r>
            <a:r>
              <a:rPr lang="en-US" dirty="0" err="1"/>
              <a:t>Zai</a:t>
            </a:r>
            <a:r>
              <a:rPr lang="en-US" dirty="0"/>
              <a:t> &amp; Chang, 2019). </a:t>
            </a:r>
          </a:p>
          <a:p>
            <a:endParaRPr lang="en-US" dirty="0"/>
          </a:p>
          <a:p>
            <a:endParaRPr lang="en-US" dirty="0"/>
          </a:p>
        </p:txBody>
      </p:sp>
      <p:sp>
        <p:nvSpPr>
          <p:cNvPr id="4" name="Slide Number Placeholder 3">
            <a:extLst>
              <a:ext uri="{FF2B5EF4-FFF2-40B4-BE49-F238E27FC236}">
                <a16:creationId xmlns:a16="http://schemas.microsoft.com/office/drawing/2014/main" id="{409F4F57-503A-454D-AB52-B3B5422169C7}"/>
              </a:ext>
            </a:extLst>
          </p:cNvPr>
          <p:cNvSpPr>
            <a:spLocks noGrp="1"/>
          </p:cNvSpPr>
          <p:nvPr>
            <p:ph type="sldNum" sz="quarter" idx="12"/>
          </p:nvPr>
        </p:nvSpPr>
        <p:spPr/>
        <p:txBody>
          <a:bodyPr/>
          <a:lstStyle/>
          <a:p>
            <a:fld id="{33B1D3DF-6A35-4B1E-91A8-6E4B9C352B0D}" type="slidenum">
              <a:rPr lang="en-GB" smtClean="0"/>
              <a:t>10</a:t>
            </a:fld>
            <a:endParaRPr lang="en-GB"/>
          </a:p>
        </p:txBody>
      </p:sp>
    </p:spTree>
    <p:extLst>
      <p:ext uri="{BB962C8B-B14F-4D97-AF65-F5344CB8AC3E}">
        <p14:creationId xmlns:p14="http://schemas.microsoft.com/office/powerpoint/2010/main" val="3806550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B1789-E622-46D2-8853-111052DAE86F}"/>
              </a:ext>
            </a:extLst>
          </p:cNvPr>
          <p:cNvSpPr>
            <a:spLocks noGrp="1"/>
          </p:cNvSpPr>
          <p:nvPr>
            <p:ph type="title"/>
          </p:nvPr>
        </p:nvSpPr>
        <p:spPr/>
        <p:txBody>
          <a:bodyPr/>
          <a:lstStyle/>
          <a:p>
            <a:r>
              <a:rPr lang="de-DE" dirty="0"/>
              <a:t>1. </a:t>
            </a:r>
            <a:r>
              <a:rPr lang="de-DE" dirty="0" err="1"/>
              <a:t>Economic</a:t>
            </a:r>
            <a:r>
              <a:rPr lang="de-DE" dirty="0"/>
              <a:t> </a:t>
            </a:r>
            <a:r>
              <a:rPr lang="de-DE" dirty="0" err="1"/>
              <a:t>sustainability</a:t>
            </a:r>
            <a:endParaRPr lang="en-US" dirty="0"/>
          </a:p>
        </p:txBody>
      </p:sp>
      <p:sp>
        <p:nvSpPr>
          <p:cNvPr id="3" name="Content Placeholder 2">
            <a:extLst>
              <a:ext uri="{FF2B5EF4-FFF2-40B4-BE49-F238E27FC236}">
                <a16:creationId xmlns:a16="http://schemas.microsoft.com/office/drawing/2014/main" id="{806F4578-4956-4CC8-862C-7DDC2B9B46F5}"/>
              </a:ext>
            </a:extLst>
          </p:cNvPr>
          <p:cNvSpPr>
            <a:spLocks noGrp="1"/>
          </p:cNvSpPr>
          <p:nvPr>
            <p:ph idx="1"/>
          </p:nvPr>
        </p:nvSpPr>
        <p:spPr/>
        <p:txBody>
          <a:bodyPr/>
          <a:lstStyle/>
          <a:p>
            <a:r>
              <a:rPr lang="de-DE" dirty="0" err="1"/>
              <a:t>Economic</a:t>
            </a:r>
            <a:r>
              <a:rPr lang="de-DE" dirty="0"/>
              <a:t> </a:t>
            </a:r>
            <a:r>
              <a:rPr lang="de-DE" dirty="0" err="1"/>
              <a:t>sustainability</a:t>
            </a:r>
            <a:r>
              <a:rPr lang="de-DE" dirty="0"/>
              <a:t> </a:t>
            </a:r>
            <a:r>
              <a:rPr lang="de-DE" dirty="0" err="1"/>
              <a:t>thus</a:t>
            </a:r>
            <a:r>
              <a:rPr lang="de-DE" dirty="0"/>
              <a:t> </a:t>
            </a:r>
            <a:r>
              <a:rPr lang="de-DE" dirty="0" err="1"/>
              <a:t>revolves</a:t>
            </a:r>
            <a:r>
              <a:rPr lang="de-DE" dirty="0"/>
              <a:t> </a:t>
            </a:r>
            <a:r>
              <a:rPr lang="de-DE" dirty="0" err="1"/>
              <a:t>around</a:t>
            </a:r>
            <a:r>
              <a:rPr lang="de-DE" dirty="0"/>
              <a:t> </a:t>
            </a:r>
            <a:r>
              <a:rPr lang="de-DE" dirty="0" err="1"/>
              <a:t>the</a:t>
            </a:r>
            <a:r>
              <a:rPr lang="de-DE" dirty="0"/>
              <a:t> </a:t>
            </a:r>
            <a:r>
              <a:rPr lang="de-DE" dirty="0" err="1"/>
              <a:t>following</a:t>
            </a:r>
            <a:r>
              <a:rPr lang="de-DE" dirty="0"/>
              <a:t> </a:t>
            </a:r>
            <a:r>
              <a:rPr lang="de-DE" dirty="0" err="1"/>
              <a:t>fundamentals</a:t>
            </a:r>
            <a:r>
              <a:rPr lang="de-DE" dirty="0"/>
              <a:t>:</a:t>
            </a:r>
          </a:p>
          <a:p>
            <a:r>
              <a:rPr lang="de-DE" dirty="0"/>
              <a:t>1. </a:t>
            </a:r>
            <a:r>
              <a:rPr lang="de-DE" dirty="0" err="1"/>
              <a:t>Effective</a:t>
            </a:r>
            <a:r>
              <a:rPr lang="de-DE" dirty="0"/>
              <a:t> </a:t>
            </a:r>
            <a:r>
              <a:rPr lang="de-DE" dirty="0" err="1"/>
              <a:t>management</a:t>
            </a:r>
            <a:r>
              <a:rPr lang="de-DE" dirty="0"/>
              <a:t> </a:t>
            </a:r>
            <a:r>
              <a:rPr lang="de-DE" dirty="0" err="1"/>
              <a:t>of</a:t>
            </a:r>
            <a:r>
              <a:rPr lang="de-DE" dirty="0"/>
              <a:t> </a:t>
            </a:r>
            <a:r>
              <a:rPr lang="de-DE" dirty="0" err="1"/>
              <a:t>resources</a:t>
            </a:r>
            <a:r>
              <a:rPr lang="de-DE" dirty="0"/>
              <a:t> </a:t>
            </a:r>
            <a:r>
              <a:rPr lang="de-DE" dirty="0" err="1"/>
              <a:t>that</a:t>
            </a:r>
            <a:r>
              <a:rPr lang="de-DE" dirty="0"/>
              <a:t> </a:t>
            </a:r>
            <a:r>
              <a:rPr lang="de-DE" dirty="0" err="1"/>
              <a:t>meets</a:t>
            </a:r>
            <a:r>
              <a:rPr lang="de-DE" dirty="0"/>
              <a:t> </a:t>
            </a:r>
            <a:r>
              <a:rPr lang="de-DE" dirty="0" err="1"/>
              <a:t>the</a:t>
            </a:r>
            <a:r>
              <a:rPr lang="de-DE" dirty="0"/>
              <a:t> </a:t>
            </a:r>
            <a:r>
              <a:rPr lang="de-DE" dirty="0" err="1"/>
              <a:t>needs</a:t>
            </a:r>
            <a:r>
              <a:rPr lang="de-DE" dirty="0"/>
              <a:t> </a:t>
            </a:r>
            <a:r>
              <a:rPr lang="de-DE" dirty="0" err="1"/>
              <a:t>of</a:t>
            </a:r>
            <a:r>
              <a:rPr lang="de-DE" dirty="0"/>
              <a:t> </a:t>
            </a:r>
            <a:r>
              <a:rPr lang="de-DE" dirty="0" err="1"/>
              <a:t>the</a:t>
            </a:r>
            <a:r>
              <a:rPr lang="de-DE" dirty="0"/>
              <a:t> </a:t>
            </a:r>
            <a:r>
              <a:rPr lang="de-DE" dirty="0" err="1"/>
              <a:t>current</a:t>
            </a:r>
            <a:r>
              <a:rPr lang="de-DE" dirty="0"/>
              <a:t> </a:t>
            </a:r>
            <a:r>
              <a:rPr lang="de-DE" dirty="0" err="1"/>
              <a:t>generation</a:t>
            </a:r>
            <a:r>
              <a:rPr lang="de-DE" dirty="0"/>
              <a:t> </a:t>
            </a:r>
            <a:r>
              <a:rPr lang="de-DE" dirty="0" err="1"/>
              <a:t>without</a:t>
            </a:r>
            <a:r>
              <a:rPr lang="de-DE" dirty="0"/>
              <a:t> </a:t>
            </a:r>
            <a:r>
              <a:rPr lang="de-DE" dirty="0" err="1"/>
              <a:t>compromising</a:t>
            </a:r>
            <a:r>
              <a:rPr lang="de-DE" dirty="0"/>
              <a:t> </a:t>
            </a:r>
            <a:r>
              <a:rPr lang="de-DE" dirty="0" err="1"/>
              <a:t>the</a:t>
            </a:r>
            <a:r>
              <a:rPr lang="de-DE" dirty="0"/>
              <a:t> </a:t>
            </a:r>
            <a:r>
              <a:rPr lang="de-DE" dirty="0" err="1"/>
              <a:t>needs</a:t>
            </a:r>
            <a:r>
              <a:rPr lang="de-DE" dirty="0"/>
              <a:t> </a:t>
            </a:r>
            <a:r>
              <a:rPr lang="de-DE" dirty="0" err="1"/>
              <a:t>of</a:t>
            </a:r>
            <a:r>
              <a:rPr lang="de-DE" dirty="0"/>
              <a:t> </a:t>
            </a:r>
            <a:r>
              <a:rPr lang="de-DE" dirty="0" err="1"/>
              <a:t>the</a:t>
            </a:r>
            <a:r>
              <a:rPr lang="de-DE" dirty="0"/>
              <a:t> </a:t>
            </a:r>
            <a:r>
              <a:rPr lang="de-DE" dirty="0" err="1"/>
              <a:t>current</a:t>
            </a:r>
            <a:r>
              <a:rPr lang="de-DE" dirty="0"/>
              <a:t> </a:t>
            </a:r>
            <a:r>
              <a:rPr lang="de-DE" dirty="0" err="1"/>
              <a:t>generation</a:t>
            </a:r>
            <a:r>
              <a:rPr lang="de-DE" dirty="0"/>
              <a:t>.</a:t>
            </a:r>
          </a:p>
          <a:p>
            <a:r>
              <a:rPr lang="de-DE" dirty="0"/>
              <a:t>2. </a:t>
            </a:r>
            <a:r>
              <a:rPr lang="en-US" dirty="0"/>
              <a:t>Finding effective solutions for hunger and poverty in the world in environmentally sound ways.</a:t>
            </a:r>
          </a:p>
          <a:p>
            <a:r>
              <a:rPr lang="de-DE" dirty="0"/>
              <a:t>3</a:t>
            </a:r>
            <a:r>
              <a:rPr lang="en-US" dirty="0"/>
              <a:t>. Attaining economic growth which is sustainable and simultaneously improves our quality of life and environment</a:t>
            </a:r>
          </a:p>
        </p:txBody>
      </p:sp>
      <p:sp>
        <p:nvSpPr>
          <p:cNvPr id="4" name="Slide Number Placeholder 3">
            <a:extLst>
              <a:ext uri="{FF2B5EF4-FFF2-40B4-BE49-F238E27FC236}">
                <a16:creationId xmlns:a16="http://schemas.microsoft.com/office/drawing/2014/main" id="{AD419208-E1DE-45C5-9AA6-D74862182679}"/>
              </a:ext>
            </a:extLst>
          </p:cNvPr>
          <p:cNvSpPr>
            <a:spLocks noGrp="1"/>
          </p:cNvSpPr>
          <p:nvPr>
            <p:ph type="sldNum" sz="quarter" idx="12"/>
          </p:nvPr>
        </p:nvSpPr>
        <p:spPr/>
        <p:txBody>
          <a:bodyPr/>
          <a:lstStyle/>
          <a:p>
            <a:fld id="{33B1D3DF-6A35-4B1E-91A8-6E4B9C352B0D}" type="slidenum">
              <a:rPr lang="en-GB" smtClean="0"/>
              <a:t>11</a:t>
            </a:fld>
            <a:endParaRPr lang="en-GB"/>
          </a:p>
        </p:txBody>
      </p:sp>
    </p:spTree>
    <p:extLst>
      <p:ext uri="{BB962C8B-B14F-4D97-AF65-F5344CB8AC3E}">
        <p14:creationId xmlns:p14="http://schemas.microsoft.com/office/powerpoint/2010/main" val="4156799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884EB-31D1-4896-B2B9-3B3B3A8F4228}"/>
              </a:ext>
            </a:extLst>
          </p:cNvPr>
          <p:cNvSpPr>
            <a:spLocks noGrp="1"/>
          </p:cNvSpPr>
          <p:nvPr>
            <p:ph type="title"/>
          </p:nvPr>
        </p:nvSpPr>
        <p:spPr/>
        <p:txBody>
          <a:bodyPr/>
          <a:lstStyle/>
          <a:p>
            <a:r>
              <a:rPr lang="de-DE" dirty="0"/>
              <a:t>2. </a:t>
            </a:r>
            <a:r>
              <a:rPr lang="de-DE" dirty="0" err="1"/>
              <a:t>Social</a:t>
            </a:r>
            <a:r>
              <a:rPr lang="de-DE" dirty="0"/>
              <a:t> </a:t>
            </a:r>
            <a:r>
              <a:rPr lang="de-DE" dirty="0" err="1"/>
              <a:t>sustainability</a:t>
            </a:r>
            <a:endParaRPr lang="en-US" dirty="0"/>
          </a:p>
        </p:txBody>
      </p:sp>
      <p:sp>
        <p:nvSpPr>
          <p:cNvPr id="3" name="Content Placeholder 2">
            <a:extLst>
              <a:ext uri="{FF2B5EF4-FFF2-40B4-BE49-F238E27FC236}">
                <a16:creationId xmlns:a16="http://schemas.microsoft.com/office/drawing/2014/main" id="{EA78BFD8-B44D-4F78-8771-20E89AAD770C}"/>
              </a:ext>
            </a:extLst>
          </p:cNvPr>
          <p:cNvSpPr>
            <a:spLocks noGrp="1"/>
          </p:cNvSpPr>
          <p:nvPr>
            <p:ph idx="1"/>
          </p:nvPr>
        </p:nvSpPr>
        <p:spPr/>
        <p:txBody>
          <a:bodyPr>
            <a:normAutofit lnSpcReduction="10000"/>
          </a:bodyPr>
          <a:lstStyle/>
          <a:p>
            <a:r>
              <a:rPr lang="en-US" dirty="0"/>
              <a:t>Social sustainability encompasses notions of equity, empowerment, accessibility, participation, cultural identity and institutional stability. The objective of social sustainability is to secure people's socio-cultural and spiritual needs in an equitable way (</a:t>
            </a:r>
            <a:r>
              <a:rPr lang="en-US" dirty="0" err="1"/>
              <a:t>Mansah</a:t>
            </a:r>
            <a:r>
              <a:rPr lang="en-US" dirty="0"/>
              <a:t>, 2019). </a:t>
            </a:r>
          </a:p>
          <a:p>
            <a:r>
              <a:rPr lang="en-US" dirty="0"/>
              <a:t>The concept implies that people matter since development is about people. </a:t>
            </a:r>
          </a:p>
          <a:p>
            <a:r>
              <a:rPr lang="en-US" dirty="0"/>
              <a:t>It entails fostering the development of people, communities and cultures to help achieve meaningful life, drawing on proper healthcare, education gender equality, peace and stability across the globe.</a:t>
            </a:r>
          </a:p>
          <a:p>
            <a:endParaRPr lang="en-US" dirty="0"/>
          </a:p>
        </p:txBody>
      </p:sp>
      <p:sp>
        <p:nvSpPr>
          <p:cNvPr id="4" name="Slide Number Placeholder 3">
            <a:extLst>
              <a:ext uri="{FF2B5EF4-FFF2-40B4-BE49-F238E27FC236}">
                <a16:creationId xmlns:a16="http://schemas.microsoft.com/office/drawing/2014/main" id="{56751272-A88A-4729-AC1F-F22D549DBA02}"/>
              </a:ext>
            </a:extLst>
          </p:cNvPr>
          <p:cNvSpPr>
            <a:spLocks noGrp="1"/>
          </p:cNvSpPr>
          <p:nvPr>
            <p:ph type="sldNum" sz="quarter" idx="12"/>
          </p:nvPr>
        </p:nvSpPr>
        <p:spPr/>
        <p:txBody>
          <a:bodyPr/>
          <a:lstStyle/>
          <a:p>
            <a:fld id="{33B1D3DF-6A35-4B1E-91A8-6E4B9C352B0D}" type="slidenum">
              <a:rPr lang="en-GB" smtClean="0"/>
              <a:t>12</a:t>
            </a:fld>
            <a:endParaRPr lang="en-GB"/>
          </a:p>
        </p:txBody>
      </p:sp>
    </p:spTree>
    <p:extLst>
      <p:ext uri="{BB962C8B-B14F-4D97-AF65-F5344CB8AC3E}">
        <p14:creationId xmlns:p14="http://schemas.microsoft.com/office/powerpoint/2010/main" val="1245331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884EB-31D1-4896-B2B9-3B3B3A8F4228}"/>
              </a:ext>
            </a:extLst>
          </p:cNvPr>
          <p:cNvSpPr>
            <a:spLocks noGrp="1"/>
          </p:cNvSpPr>
          <p:nvPr>
            <p:ph type="title"/>
          </p:nvPr>
        </p:nvSpPr>
        <p:spPr/>
        <p:txBody>
          <a:bodyPr/>
          <a:lstStyle/>
          <a:p>
            <a:r>
              <a:rPr lang="de-DE" dirty="0"/>
              <a:t>2. </a:t>
            </a:r>
            <a:r>
              <a:rPr lang="de-DE" dirty="0" err="1"/>
              <a:t>Social</a:t>
            </a:r>
            <a:r>
              <a:rPr lang="de-DE" dirty="0"/>
              <a:t> </a:t>
            </a:r>
            <a:r>
              <a:rPr lang="de-DE" dirty="0" err="1"/>
              <a:t>sustainability</a:t>
            </a:r>
            <a:endParaRPr lang="en-US" dirty="0"/>
          </a:p>
        </p:txBody>
      </p:sp>
      <p:sp>
        <p:nvSpPr>
          <p:cNvPr id="3" name="Content Placeholder 2">
            <a:extLst>
              <a:ext uri="{FF2B5EF4-FFF2-40B4-BE49-F238E27FC236}">
                <a16:creationId xmlns:a16="http://schemas.microsoft.com/office/drawing/2014/main" id="{EA78BFD8-B44D-4F78-8771-20E89AAD770C}"/>
              </a:ext>
            </a:extLst>
          </p:cNvPr>
          <p:cNvSpPr>
            <a:spLocks noGrp="1"/>
          </p:cNvSpPr>
          <p:nvPr>
            <p:ph idx="1"/>
          </p:nvPr>
        </p:nvSpPr>
        <p:spPr/>
        <p:txBody>
          <a:bodyPr/>
          <a:lstStyle/>
          <a:p>
            <a:r>
              <a:rPr lang="en-US" dirty="0"/>
              <a:t>It entails fostering the development of people, communities and cultures to help achieve meaningful life, drawing on proper healthcare, education gender equality, peace and stability across the globe.</a:t>
            </a:r>
          </a:p>
          <a:p>
            <a:r>
              <a:rPr lang="de-DE" dirty="0"/>
              <a:t>I</a:t>
            </a:r>
            <a:r>
              <a:rPr lang="en-US" dirty="0" err="1"/>
              <a:t>ssues</a:t>
            </a:r>
            <a:r>
              <a:rPr lang="en-US" dirty="0"/>
              <a:t> such as human rights, gender equity and equality, public participation and rule of law also falls under the domain of social sustainability. </a:t>
            </a:r>
          </a:p>
          <a:p>
            <a:r>
              <a:rPr lang="en-US" dirty="0"/>
              <a:t>One of the key components of the social pillar is ensuring access to education, healthcare, and basic amenities for all. </a:t>
            </a:r>
          </a:p>
        </p:txBody>
      </p:sp>
      <p:sp>
        <p:nvSpPr>
          <p:cNvPr id="4" name="Slide Number Placeholder 3">
            <a:extLst>
              <a:ext uri="{FF2B5EF4-FFF2-40B4-BE49-F238E27FC236}">
                <a16:creationId xmlns:a16="http://schemas.microsoft.com/office/drawing/2014/main" id="{56751272-A88A-4729-AC1F-F22D549DBA02}"/>
              </a:ext>
            </a:extLst>
          </p:cNvPr>
          <p:cNvSpPr>
            <a:spLocks noGrp="1"/>
          </p:cNvSpPr>
          <p:nvPr>
            <p:ph type="sldNum" sz="quarter" idx="12"/>
          </p:nvPr>
        </p:nvSpPr>
        <p:spPr/>
        <p:txBody>
          <a:bodyPr/>
          <a:lstStyle/>
          <a:p>
            <a:fld id="{33B1D3DF-6A35-4B1E-91A8-6E4B9C352B0D}" type="slidenum">
              <a:rPr lang="en-GB" smtClean="0"/>
              <a:t>13</a:t>
            </a:fld>
            <a:endParaRPr lang="en-GB"/>
          </a:p>
        </p:txBody>
      </p:sp>
    </p:spTree>
    <p:extLst>
      <p:ext uri="{BB962C8B-B14F-4D97-AF65-F5344CB8AC3E}">
        <p14:creationId xmlns:p14="http://schemas.microsoft.com/office/powerpoint/2010/main" val="438395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884EB-31D1-4896-B2B9-3B3B3A8F4228}"/>
              </a:ext>
            </a:extLst>
          </p:cNvPr>
          <p:cNvSpPr>
            <a:spLocks noGrp="1"/>
          </p:cNvSpPr>
          <p:nvPr>
            <p:ph type="title"/>
          </p:nvPr>
        </p:nvSpPr>
        <p:spPr/>
        <p:txBody>
          <a:bodyPr/>
          <a:lstStyle/>
          <a:p>
            <a:r>
              <a:rPr lang="de-DE" dirty="0"/>
              <a:t>3. Environmental </a:t>
            </a:r>
            <a:r>
              <a:rPr lang="de-DE" dirty="0" err="1"/>
              <a:t>sustainability</a:t>
            </a:r>
            <a:endParaRPr lang="en-US" dirty="0"/>
          </a:p>
        </p:txBody>
      </p:sp>
      <p:sp>
        <p:nvSpPr>
          <p:cNvPr id="3" name="Content Placeholder 2">
            <a:extLst>
              <a:ext uri="{FF2B5EF4-FFF2-40B4-BE49-F238E27FC236}">
                <a16:creationId xmlns:a16="http://schemas.microsoft.com/office/drawing/2014/main" id="{EA78BFD8-B44D-4F78-8771-20E89AAD770C}"/>
              </a:ext>
            </a:extLst>
          </p:cNvPr>
          <p:cNvSpPr>
            <a:spLocks noGrp="1"/>
          </p:cNvSpPr>
          <p:nvPr>
            <p:ph idx="1"/>
          </p:nvPr>
        </p:nvSpPr>
        <p:spPr/>
        <p:txBody>
          <a:bodyPr>
            <a:normAutofit/>
          </a:bodyPr>
          <a:lstStyle/>
          <a:p>
            <a:r>
              <a:rPr lang="en-US" dirty="0"/>
              <a:t>Environmental sustainability relates to ecosystem integrity and carrying capacity of natural environment.</a:t>
            </a:r>
          </a:p>
          <a:p>
            <a:r>
              <a:rPr lang="en-US" dirty="0"/>
              <a:t>The principle states that natural resources should not be taken faster than they can be replenished, and waste should not be discharged faster than it can be absorbed by the ecosystem. This is because the earth systems have limits or boundaries within which equilibrium is maintained.</a:t>
            </a:r>
          </a:p>
        </p:txBody>
      </p:sp>
      <p:sp>
        <p:nvSpPr>
          <p:cNvPr id="4" name="Slide Number Placeholder 3">
            <a:extLst>
              <a:ext uri="{FF2B5EF4-FFF2-40B4-BE49-F238E27FC236}">
                <a16:creationId xmlns:a16="http://schemas.microsoft.com/office/drawing/2014/main" id="{56751272-A88A-4729-AC1F-F22D549DBA02}"/>
              </a:ext>
            </a:extLst>
          </p:cNvPr>
          <p:cNvSpPr>
            <a:spLocks noGrp="1"/>
          </p:cNvSpPr>
          <p:nvPr>
            <p:ph type="sldNum" sz="quarter" idx="12"/>
          </p:nvPr>
        </p:nvSpPr>
        <p:spPr/>
        <p:txBody>
          <a:bodyPr/>
          <a:lstStyle/>
          <a:p>
            <a:fld id="{33B1D3DF-6A35-4B1E-91A8-6E4B9C352B0D}" type="slidenum">
              <a:rPr lang="en-GB" smtClean="0"/>
              <a:t>14</a:t>
            </a:fld>
            <a:endParaRPr lang="en-GB"/>
          </a:p>
        </p:txBody>
      </p:sp>
    </p:spTree>
    <p:extLst>
      <p:ext uri="{BB962C8B-B14F-4D97-AF65-F5344CB8AC3E}">
        <p14:creationId xmlns:p14="http://schemas.microsoft.com/office/powerpoint/2010/main" val="1869187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884EB-31D1-4896-B2B9-3B3B3A8F4228}"/>
              </a:ext>
            </a:extLst>
          </p:cNvPr>
          <p:cNvSpPr>
            <a:spLocks noGrp="1"/>
          </p:cNvSpPr>
          <p:nvPr>
            <p:ph type="title"/>
          </p:nvPr>
        </p:nvSpPr>
        <p:spPr/>
        <p:txBody>
          <a:bodyPr/>
          <a:lstStyle/>
          <a:p>
            <a:r>
              <a:rPr lang="de-DE" dirty="0"/>
              <a:t>3. Environmental </a:t>
            </a:r>
            <a:r>
              <a:rPr lang="de-DE" dirty="0" err="1"/>
              <a:t>sustainability</a:t>
            </a:r>
            <a:endParaRPr lang="en-US" dirty="0"/>
          </a:p>
        </p:txBody>
      </p:sp>
      <p:sp>
        <p:nvSpPr>
          <p:cNvPr id="3" name="Content Placeholder 2">
            <a:extLst>
              <a:ext uri="{FF2B5EF4-FFF2-40B4-BE49-F238E27FC236}">
                <a16:creationId xmlns:a16="http://schemas.microsoft.com/office/drawing/2014/main" id="{EA78BFD8-B44D-4F78-8771-20E89AAD770C}"/>
              </a:ext>
            </a:extLst>
          </p:cNvPr>
          <p:cNvSpPr>
            <a:spLocks noGrp="1"/>
          </p:cNvSpPr>
          <p:nvPr>
            <p:ph idx="1"/>
          </p:nvPr>
        </p:nvSpPr>
        <p:spPr/>
        <p:txBody>
          <a:bodyPr>
            <a:normAutofit lnSpcReduction="10000"/>
          </a:bodyPr>
          <a:lstStyle/>
          <a:p>
            <a:r>
              <a:rPr lang="de-DE" dirty="0" err="1"/>
              <a:t>It</a:t>
            </a:r>
            <a:r>
              <a:rPr lang="de-DE" dirty="0"/>
              <a:t> </a:t>
            </a:r>
            <a:r>
              <a:rPr lang="de-DE" dirty="0" err="1"/>
              <a:t>focuses</a:t>
            </a:r>
            <a:r>
              <a:rPr lang="de-DE" dirty="0"/>
              <a:t> on </a:t>
            </a:r>
            <a:r>
              <a:rPr lang="de-DE" dirty="0" err="1"/>
              <a:t>the</a:t>
            </a:r>
            <a:r>
              <a:rPr lang="de-DE" dirty="0"/>
              <a:t> </a:t>
            </a:r>
            <a:r>
              <a:rPr lang="de-DE" dirty="0" err="1"/>
              <a:t>following</a:t>
            </a:r>
            <a:r>
              <a:rPr lang="de-DE" dirty="0"/>
              <a:t> </a:t>
            </a:r>
            <a:r>
              <a:rPr lang="de-DE" dirty="0" err="1"/>
              <a:t>important</a:t>
            </a:r>
            <a:r>
              <a:rPr lang="de-DE" dirty="0"/>
              <a:t> </a:t>
            </a:r>
            <a:r>
              <a:rPr lang="de-DE" dirty="0" err="1"/>
              <a:t>questions</a:t>
            </a:r>
            <a:r>
              <a:rPr lang="de-DE" dirty="0"/>
              <a:t> (Fischer et al., 2023):</a:t>
            </a:r>
            <a:endParaRPr lang="en-US" dirty="0"/>
          </a:p>
          <a:p>
            <a:r>
              <a:rPr lang="en-US" dirty="0"/>
              <a:t>For how long will this environment be able to satisfy our needs and wants?</a:t>
            </a:r>
          </a:p>
          <a:p>
            <a:r>
              <a:rPr lang="en-US" dirty="0"/>
              <a:t>What can we do to increase this environment’s productivity to fulfill our needs without harming it?</a:t>
            </a:r>
          </a:p>
          <a:p>
            <a:pPr marL="0" indent="0">
              <a:buNone/>
            </a:pPr>
            <a:r>
              <a:rPr lang="en-US" dirty="0"/>
              <a:t>What can we do to improve environment’s resilience? Resilient environments are more stable, thus serving our needs better.</a:t>
            </a:r>
          </a:p>
          <a:p>
            <a:r>
              <a:rPr lang="en-US" dirty="0"/>
              <a:t>How long will this environment need to regenerate before we can come back and consume from it again?</a:t>
            </a:r>
          </a:p>
        </p:txBody>
      </p:sp>
      <p:sp>
        <p:nvSpPr>
          <p:cNvPr id="4" name="Slide Number Placeholder 3">
            <a:extLst>
              <a:ext uri="{FF2B5EF4-FFF2-40B4-BE49-F238E27FC236}">
                <a16:creationId xmlns:a16="http://schemas.microsoft.com/office/drawing/2014/main" id="{56751272-A88A-4729-AC1F-F22D549DBA02}"/>
              </a:ext>
            </a:extLst>
          </p:cNvPr>
          <p:cNvSpPr>
            <a:spLocks noGrp="1"/>
          </p:cNvSpPr>
          <p:nvPr>
            <p:ph type="sldNum" sz="quarter" idx="12"/>
          </p:nvPr>
        </p:nvSpPr>
        <p:spPr/>
        <p:txBody>
          <a:bodyPr/>
          <a:lstStyle/>
          <a:p>
            <a:fld id="{33B1D3DF-6A35-4B1E-91A8-6E4B9C352B0D}" type="slidenum">
              <a:rPr lang="en-GB" smtClean="0"/>
              <a:t>15</a:t>
            </a:fld>
            <a:endParaRPr lang="en-GB"/>
          </a:p>
        </p:txBody>
      </p:sp>
    </p:spTree>
    <p:extLst>
      <p:ext uri="{BB962C8B-B14F-4D97-AF65-F5344CB8AC3E}">
        <p14:creationId xmlns:p14="http://schemas.microsoft.com/office/powerpoint/2010/main" val="3204703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8BDEB-BB74-435A-9EF4-C54C5131B539}"/>
              </a:ext>
            </a:extLst>
          </p:cNvPr>
          <p:cNvSpPr>
            <a:spLocks noGrp="1"/>
          </p:cNvSpPr>
          <p:nvPr>
            <p:ph type="title"/>
          </p:nvPr>
        </p:nvSpPr>
        <p:spPr/>
        <p:txBody>
          <a:bodyPr/>
          <a:lstStyle/>
          <a:p>
            <a:r>
              <a:rPr lang="de-DE" dirty="0"/>
              <a:t>Fusion </a:t>
            </a:r>
            <a:r>
              <a:rPr lang="de-DE" dirty="0" err="1"/>
              <a:t>of</a:t>
            </a:r>
            <a:r>
              <a:rPr lang="de-DE" dirty="0"/>
              <a:t> </a:t>
            </a:r>
            <a:r>
              <a:rPr lang="de-DE" dirty="0" err="1"/>
              <a:t>three</a:t>
            </a:r>
            <a:r>
              <a:rPr lang="de-DE" dirty="0"/>
              <a:t> </a:t>
            </a:r>
            <a:r>
              <a:rPr lang="de-DE" dirty="0" err="1"/>
              <a:t>pillars</a:t>
            </a:r>
            <a:endParaRPr lang="en-US" dirty="0"/>
          </a:p>
        </p:txBody>
      </p:sp>
      <p:sp>
        <p:nvSpPr>
          <p:cNvPr id="3" name="Content Placeholder 2">
            <a:extLst>
              <a:ext uri="{FF2B5EF4-FFF2-40B4-BE49-F238E27FC236}">
                <a16:creationId xmlns:a16="http://schemas.microsoft.com/office/drawing/2014/main" id="{8FC6ABDA-3051-489F-80BE-A2FE2B6C0DE0}"/>
              </a:ext>
            </a:extLst>
          </p:cNvPr>
          <p:cNvSpPr>
            <a:spLocks noGrp="1"/>
          </p:cNvSpPr>
          <p:nvPr>
            <p:ph idx="1"/>
          </p:nvPr>
        </p:nvSpPr>
        <p:spPr/>
        <p:txBody>
          <a:bodyPr/>
          <a:lstStyle/>
          <a:p>
            <a:r>
              <a:rPr lang="en-US" dirty="0"/>
              <a:t>The origins of the ‘three-pillar’ paradigm have been variously attributed to the Brundtland Report, Agenda 21, and the 2002 World Summit on Sustainable Development. </a:t>
            </a:r>
          </a:p>
          <a:p>
            <a:r>
              <a:rPr lang="de-DE" dirty="0"/>
              <a:t>T</a:t>
            </a:r>
            <a:r>
              <a:rPr lang="en-US" dirty="0" err="1"/>
              <a:t>hese</a:t>
            </a:r>
            <a:r>
              <a:rPr lang="en-US" dirty="0"/>
              <a:t> were developed in order to have an ‘integrated’ approach to development and also in recognition of the fact that issues pertaining to one pillar cannot be addressed in isolation to the other two pillars. </a:t>
            </a:r>
          </a:p>
        </p:txBody>
      </p:sp>
      <p:sp>
        <p:nvSpPr>
          <p:cNvPr id="4" name="Slide Number Placeholder 3">
            <a:extLst>
              <a:ext uri="{FF2B5EF4-FFF2-40B4-BE49-F238E27FC236}">
                <a16:creationId xmlns:a16="http://schemas.microsoft.com/office/drawing/2014/main" id="{1B7A00E2-85B0-40DB-844A-573DD60E4A79}"/>
              </a:ext>
            </a:extLst>
          </p:cNvPr>
          <p:cNvSpPr>
            <a:spLocks noGrp="1"/>
          </p:cNvSpPr>
          <p:nvPr>
            <p:ph type="sldNum" sz="quarter" idx="12"/>
          </p:nvPr>
        </p:nvSpPr>
        <p:spPr/>
        <p:txBody>
          <a:bodyPr/>
          <a:lstStyle/>
          <a:p>
            <a:fld id="{33B1D3DF-6A35-4B1E-91A8-6E4B9C352B0D}" type="slidenum">
              <a:rPr lang="en-GB" smtClean="0"/>
              <a:t>16</a:t>
            </a:fld>
            <a:endParaRPr lang="en-GB"/>
          </a:p>
        </p:txBody>
      </p:sp>
    </p:spTree>
    <p:extLst>
      <p:ext uri="{BB962C8B-B14F-4D97-AF65-F5344CB8AC3E}">
        <p14:creationId xmlns:p14="http://schemas.microsoft.com/office/powerpoint/2010/main" val="1628076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CAEF9-24A5-4D2A-8127-066326CB2AE5}"/>
              </a:ext>
            </a:extLst>
          </p:cNvPr>
          <p:cNvSpPr>
            <a:spLocks noGrp="1"/>
          </p:cNvSpPr>
          <p:nvPr>
            <p:ph type="title"/>
          </p:nvPr>
        </p:nvSpPr>
        <p:spPr/>
        <p:txBody>
          <a:bodyPr/>
          <a:lstStyle/>
          <a:p>
            <a:r>
              <a:rPr lang="de-DE" dirty="0"/>
              <a:t>Fusion </a:t>
            </a:r>
            <a:r>
              <a:rPr lang="de-DE" dirty="0" err="1"/>
              <a:t>of</a:t>
            </a:r>
            <a:r>
              <a:rPr lang="de-DE" dirty="0"/>
              <a:t> </a:t>
            </a:r>
            <a:r>
              <a:rPr lang="de-DE" dirty="0" err="1"/>
              <a:t>three</a:t>
            </a:r>
            <a:r>
              <a:rPr lang="de-DE" dirty="0"/>
              <a:t> </a:t>
            </a:r>
            <a:r>
              <a:rPr lang="de-DE" dirty="0" err="1"/>
              <a:t>pillars</a:t>
            </a:r>
            <a:endParaRPr lang="en-US" dirty="0"/>
          </a:p>
        </p:txBody>
      </p:sp>
      <p:sp>
        <p:nvSpPr>
          <p:cNvPr id="3" name="Content Placeholder 2">
            <a:extLst>
              <a:ext uri="{FF2B5EF4-FFF2-40B4-BE49-F238E27FC236}">
                <a16:creationId xmlns:a16="http://schemas.microsoft.com/office/drawing/2014/main" id="{0DFE3B10-33BD-478E-B2AD-5B98EFC95A8B}"/>
              </a:ext>
            </a:extLst>
          </p:cNvPr>
          <p:cNvSpPr>
            <a:spLocks noGrp="1"/>
          </p:cNvSpPr>
          <p:nvPr>
            <p:ph idx="1"/>
          </p:nvPr>
        </p:nvSpPr>
        <p:spPr/>
        <p:txBody>
          <a:bodyPr/>
          <a:lstStyle/>
          <a:p>
            <a:r>
              <a:rPr lang="en-US" dirty="0"/>
              <a:t>Although the ‘three pillars’ have become commonplace throughout the literature, they are not universal. Some works consider additional pillars such as institutional, cultural and technical (</a:t>
            </a:r>
            <a:r>
              <a:rPr lang="en-US" dirty="0" err="1"/>
              <a:t>Pervis</a:t>
            </a:r>
            <a:r>
              <a:rPr lang="en-US" dirty="0"/>
              <a:t> et al., 2019). </a:t>
            </a:r>
          </a:p>
          <a:p>
            <a:endParaRPr lang="en-US" dirty="0"/>
          </a:p>
        </p:txBody>
      </p:sp>
      <p:sp>
        <p:nvSpPr>
          <p:cNvPr id="4" name="Slide Number Placeholder 3">
            <a:extLst>
              <a:ext uri="{FF2B5EF4-FFF2-40B4-BE49-F238E27FC236}">
                <a16:creationId xmlns:a16="http://schemas.microsoft.com/office/drawing/2014/main" id="{90BECB9D-C047-4BDC-9703-58E59107FC88}"/>
              </a:ext>
            </a:extLst>
          </p:cNvPr>
          <p:cNvSpPr>
            <a:spLocks noGrp="1"/>
          </p:cNvSpPr>
          <p:nvPr>
            <p:ph type="sldNum" sz="quarter" idx="12"/>
          </p:nvPr>
        </p:nvSpPr>
        <p:spPr/>
        <p:txBody>
          <a:bodyPr/>
          <a:lstStyle/>
          <a:p>
            <a:fld id="{33B1D3DF-6A35-4B1E-91A8-6E4B9C352B0D}" type="slidenum">
              <a:rPr lang="en-GB" smtClean="0"/>
              <a:t>17</a:t>
            </a:fld>
            <a:endParaRPr lang="en-GB"/>
          </a:p>
        </p:txBody>
      </p:sp>
    </p:spTree>
    <p:extLst>
      <p:ext uri="{BB962C8B-B14F-4D97-AF65-F5344CB8AC3E}">
        <p14:creationId xmlns:p14="http://schemas.microsoft.com/office/powerpoint/2010/main" val="3379231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99813-B588-428A-861A-0A66A38E47A2}"/>
              </a:ext>
            </a:extLst>
          </p:cNvPr>
          <p:cNvSpPr>
            <a:spLocks noGrp="1"/>
          </p:cNvSpPr>
          <p:nvPr>
            <p:ph type="title"/>
          </p:nvPr>
        </p:nvSpPr>
        <p:spPr/>
        <p:txBody>
          <a:bodyPr/>
          <a:lstStyle/>
          <a:p>
            <a:r>
              <a:rPr lang="de-DE" dirty="0"/>
              <a:t>Fusion </a:t>
            </a:r>
            <a:r>
              <a:rPr lang="de-DE" dirty="0" err="1"/>
              <a:t>of</a:t>
            </a:r>
            <a:r>
              <a:rPr lang="de-DE" dirty="0"/>
              <a:t> </a:t>
            </a:r>
            <a:r>
              <a:rPr lang="de-DE" dirty="0" err="1"/>
              <a:t>three</a:t>
            </a:r>
            <a:r>
              <a:rPr lang="de-DE" dirty="0"/>
              <a:t> </a:t>
            </a:r>
            <a:r>
              <a:rPr lang="de-DE" dirty="0" err="1"/>
              <a:t>pillars</a:t>
            </a:r>
            <a:endParaRPr lang="en-US" dirty="0"/>
          </a:p>
        </p:txBody>
      </p:sp>
      <p:sp>
        <p:nvSpPr>
          <p:cNvPr id="4" name="Slide Number Placeholder 3">
            <a:extLst>
              <a:ext uri="{FF2B5EF4-FFF2-40B4-BE49-F238E27FC236}">
                <a16:creationId xmlns:a16="http://schemas.microsoft.com/office/drawing/2014/main" id="{6D267AB9-41D5-4BD6-B2FA-F59C49373882}"/>
              </a:ext>
            </a:extLst>
          </p:cNvPr>
          <p:cNvSpPr>
            <a:spLocks noGrp="1"/>
          </p:cNvSpPr>
          <p:nvPr>
            <p:ph type="sldNum" sz="quarter" idx="12"/>
          </p:nvPr>
        </p:nvSpPr>
        <p:spPr/>
        <p:txBody>
          <a:bodyPr/>
          <a:lstStyle/>
          <a:p>
            <a:fld id="{33B1D3DF-6A35-4B1E-91A8-6E4B9C352B0D}" type="slidenum">
              <a:rPr lang="en-GB" smtClean="0"/>
              <a:t>18</a:t>
            </a:fld>
            <a:endParaRPr lang="en-GB"/>
          </a:p>
        </p:txBody>
      </p:sp>
      <p:pic>
        <p:nvPicPr>
          <p:cNvPr id="2050" name="Picture 2" descr="The Seamless Fusion of Environmental, Social, and Economic Sustainability  in the Digital Age">
            <a:extLst>
              <a:ext uri="{FF2B5EF4-FFF2-40B4-BE49-F238E27FC236}">
                <a16:creationId xmlns:a16="http://schemas.microsoft.com/office/drawing/2014/main" id="{07D2DCE2-4E4F-4532-94EF-1D81162DD4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905" b="26795"/>
          <a:stretch/>
        </p:blipFill>
        <p:spPr bwMode="auto">
          <a:xfrm>
            <a:off x="2108562" y="1117199"/>
            <a:ext cx="7974875" cy="50482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128F733-5051-47C3-BA6C-D97520934AF3}"/>
              </a:ext>
            </a:extLst>
          </p:cNvPr>
          <p:cNvSpPr txBox="1"/>
          <p:nvPr/>
        </p:nvSpPr>
        <p:spPr>
          <a:xfrm>
            <a:off x="5340530" y="6092600"/>
            <a:ext cx="1510937" cy="261610"/>
          </a:xfrm>
          <a:prstGeom prst="rect">
            <a:avLst/>
          </a:prstGeom>
          <a:noFill/>
        </p:spPr>
        <p:txBody>
          <a:bodyPr wrap="square" rtlCol="0">
            <a:spAutoFit/>
          </a:bodyPr>
          <a:lstStyle/>
          <a:p>
            <a:r>
              <a:rPr lang="de-DE" sz="1100" dirty="0"/>
              <a:t>Source: Antonio Grasso</a:t>
            </a:r>
            <a:endParaRPr lang="en-US" sz="1100" dirty="0"/>
          </a:p>
        </p:txBody>
      </p:sp>
    </p:spTree>
    <p:extLst>
      <p:ext uri="{BB962C8B-B14F-4D97-AF65-F5344CB8AC3E}">
        <p14:creationId xmlns:p14="http://schemas.microsoft.com/office/powerpoint/2010/main" val="2798634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22AD0-95A9-485F-BF5D-A5F6D3346FC6}"/>
              </a:ext>
            </a:extLst>
          </p:cNvPr>
          <p:cNvSpPr>
            <a:spLocks noGrp="1"/>
          </p:cNvSpPr>
          <p:nvPr>
            <p:ph type="title"/>
          </p:nvPr>
        </p:nvSpPr>
        <p:spPr/>
        <p:txBody>
          <a:bodyPr>
            <a:normAutofit/>
          </a:bodyPr>
          <a:lstStyle/>
          <a:p>
            <a:r>
              <a:rPr lang="de-DE" dirty="0" err="1"/>
              <a:t>Two</a:t>
            </a:r>
            <a:r>
              <a:rPr lang="de-DE" dirty="0"/>
              <a:t> </a:t>
            </a:r>
            <a:r>
              <a:rPr lang="de-DE" dirty="0" err="1"/>
              <a:t>schools</a:t>
            </a:r>
            <a:r>
              <a:rPr lang="de-DE" dirty="0"/>
              <a:t> </a:t>
            </a:r>
            <a:r>
              <a:rPr lang="de-DE" dirty="0" err="1"/>
              <a:t>of</a:t>
            </a:r>
            <a:r>
              <a:rPr lang="de-DE" dirty="0"/>
              <a:t> </a:t>
            </a:r>
            <a:r>
              <a:rPr lang="de-DE" dirty="0" err="1"/>
              <a:t>thought</a:t>
            </a:r>
            <a:r>
              <a:rPr lang="de-DE" dirty="0"/>
              <a:t> </a:t>
            </a:r>
            <a:r>
              <a:rPr lang="de-DE" sz="1800" dirty="0"/>
              <a:t>(</a:t>
            </a:r>
            <a:r>
              <a:rPr lang="de-DE" sz="1800" dirty="0" err="1"/>
              <a:t>Purvis</a:t>
            </a:r>
            <a:r>
              <a:rPr lang="de-DE" sz="1800" dirty="0"/>
              <a:t> et al., 2019)</a:t>
            </a:r>
            <a:endParaRPr lang="en-US" dirty="0"/>
          </a:p>
        </p:txBody>
      </p:sp>
      <p:sp>
        <p:nvSpPr>
          <p:cNvPr id="3" name="Content Placeholder 2">
            <a:extLst>
              <a:ext uri="{FF2B5EF4-FFF2-40B4-BE49-F238E27FC236}">
                <a16:creationId xmlns:a16="http://schemas.microsoft.com/office/drawing/2014/main" id="{93DF9C3A-C035-4578-BDFD-248BB319634B}"/>
              </a:ext>
            </a:extLst>
          </p:cNvPr>
          <p:cNvSpPr>
            <a:spLocks noGrp="1"/>
          </p:cNvSpPr>
          <p:nvPr>
            <p:ph idx="1"/>
          </p:nvPr>
        </p:nvSpPr>
        <p:spPr/>
        <p:txBody>
          <a:bodyPr/>
          <a:lstStyle/>
          <a:p>
            <a:r>
              <a:rPr lang="de-DE" dirty="0"/>
              <a:t>1. </a:t>
            </a:r>
            <a:r>
              <a:rPr lang="de-DE" b="1" dirty="0" err="1"/>
              <a:t>Three</a:t>
            </a:r>
            <a:r>
              <a:rPr lang="de-DE" b="1" dirty="0"/>
              <a:t> </a:t>
            </a:r>
            <a:r>
              <a:rPr lang="de-DE" b="1" dirty="0" err="1"/>
              <a:t>pillars</a:t>
            </a:r>
            <a:r>
              <a:rPr lang="de-DE" b="1" dirty="0"/>
              <a:t> </a:t>
            </a:r>
            <a:r>
              <a:rPr lang="de-DE" b="1" dirty="0" err="1"/>
              <a:t>as</a:t>
            </a:r>
            <a:r>
              <a:rPr lang="de-DE" b="1" dirty="0"/>
              <a:t> </a:t>
            </a:r>
            <a:r>
              <a:rPr lang="de-DE" b="1" dirty="0" err="1"/>
              <a:t>three</a:t>
            </a:r>
            <a:r>
              <a:rPr lang="de-DE" b="1" dirty="0"/>
              <a:t> </a:t>
            </a:r>
            <a:r>
              <a:rPr lang="de-DE" b="1" dirty="0" err="1"/>
              <a:t>distinct</a:t>
            </a:r>
            <a:r>
              <a:rPr lang="de-DE" b="1" dirty="0"/>
              <a:t> </a:t>
            </a:r>
            <a:r>
              <a:rPr lang="de-DE" b="1" dirty="0" err="1"/>
              <a:t>perspectives</a:t>
            </a:r>
            <a:r>
              <a:rPr lang="de-DE" b="1" dirty="0"/>
              <a:t>: </a:t>
            </a:r>
            <a:r>
              <a:rPr lang="de-DE" dirty="0"/>
              <a:t>These </a:t>
            </a:r>
            <a:r>
              <a:rPr lang="de-DE" dirty="0" err="1"/>
              <a:t>pillars</a:t>
            </a:r>
            <a:r>
              <a:rPr lang="de-DE" dirty="0"/>
              <a:t> </a:t>
            </a:r>
            <a:r>
              <a:rPr lang="de-DE" dirty="0" err="1"/>
              <a:t>should</a:t>
            </a:r>
            <a:r>
              <a:rPr lang="de-DE" dirty="0"/>
              <a:t> </a:t>
            </a:r>
            <a:r>
              <a:rPr lang="de-DE" dirty="0" err="1"/>
              <a:t>be</a:t>
            </a:r>
            <a:r>
              <a:rPr lang="de-DE" dirty="0"/>
              <a:t> </a:t>
            </a:r>
            <a:r>
              <a:rPr lang="de-DE" dirty="0" err="1"/>
              <a:t>managed</a:t>
            </a:r>
            <a:r>
              <a:rPr lang="de-DE" dirty="0"/>
              <a:t> </a:t>
            </a:r>
            <a:r>
              <a:rPr lang="de-DE" dirty="0" err="1"/>
              <a:t>independently</a:t>
            </a:r>
            <a:r>
              <a:rPr lang="de-DE" dirty="0"/>
              <a:t> </a:t>
            </a:r>
            <a:r>
              <a:rPr lang="de-DE" dirty="0" err="1"/>
              <a:t>of</a:t>
            </a:r>
            <a:r>
              <a:rPr lang="de-DE" dirty="0"/>
              <a:t> </a:t>
            </a:r>
            <a:r>
              <a:rPr lang="de-DE" dirty="0" err="1"/>
              <a:t>each</a:t>
            </a:r>
            <a:r>
              <a:rPr lang="de-DE" dirty="0"/>
              <a:t> </a:t>
            </a:r>
            <a:r>
              <a:rPr lang="de-DE" dirty="0" err="1"/>
              <a:t>other</a:t>
            </a:r>
            <a:r>
              <a:rPr lang="de-DE" dirty="0"/>
              <a:t> </a:t>
            </a:r>
            <a:r>
              <a:rPr lang="de-DE" dirty="0" err="1"/>
              <a:t>to</a:t>
            </a:r>
            <a:r>
              <a:rPr lang="de-DE" dirty="0"/>
              <a:t> </a:t>
            </a:r>
            <a:r>
              <a:rPr lang="de-DE" dirty="0" err="1"/>
              <a:t>retain</a:t>
            </a:r>
            <a:r>
              <a:rPr lang="de-DE" dirty="0"/>
              <a:t> </a:t>
            </a:r>
            <a:r>
              <a:rPr lang="de-DE" dirty="0" err="1"/>
              <a:t>the</a:t>
            </a:r>
            <a:r>
              <a:rPr lang="de-DE" dirty="0"/>
              <a:t> </a:t>
            </a:r>
            <a:r>
              <a:rPr lang="de-DE" dirty="0" err="1"/>
              <a:t>disciplinary</a:t>
            </a:r>
            <a:r>
              <a:rPr lang="de-DE" dirty="0"/>
              <a:t> </a:t>
            </a:r>
            <a:r>
              <a:rPr lang="de-DE" dirty="0" err="1"/>
              <a:t>distinction</a:t>
            </a:r>
            <a:r>
              <a:rPr lang="de-DE" dirty="0"/>
              <a:t>. </a:t>
            </a:r>
          </a:p>
          <a:p>
            <a:r>
              <a:rPr lang="de-DE" dirty="0"/>
              <a:t>2. </a:t>
            </a:r>
            <a:r>
              <a:rPr lang="de-DE" b="1" dirty="0" err="1"/>
              <a:t>Three</a:t>
            </a:r>
            <a:r>
              <a:rPr lang="de-DE" b="1" dirty="0"/>
              <a:t> </a:t>
            </a:r>
            <a:r>
              <a:rPr lang="de-DE" b="1" dirty="0" err="1"/>
              <a:t>pillars</a:t>
            </a:r>
            <a:r>
              <a:rPr lang="de-DE" b="1" dirty="0"/>
              <a:t> </a:t>
            </a:r>
            <a:r>
              <a:rPr lang="de-DE" b="1" dirty="0" err="1"/>
              <a:t>as</a:t>
            </a:r>
            <a:r>
              <a:rPr lang="de-DE" b="1" dirty="0"/>
              <a:t> </a:t>
            </a:r>
            <a:r>
              <a:rPr lang="de-DE" b="1" dirty="0" err="1"/>
              <a:t>one</a:t>
            </a:r>
            <a:r>
              <a:rPr lang="de-DE" b="1" dirty="0"/>
              <a:t> </a:t>
            </a:r>
            <a:r>
              <a:rPr lang="de-DE" b="1" dirty="0" err="1"/>
              <a:t>system</a:t>
            </a:r>
            <a:r>
              <a:rPr lang="de-DE" b="1" dirty="0"/>
              <a:t>: </a:t>
            </a:r>
            <a:r>
              <a:rPr lang="de-DE" dirty="0" err="1"/>
              <a:t>Although</a:t>
            </a:r>
            <a:r>
              <a:rPr lang="de-DE" dirty="0"/>
              <a:t> </a:t>
            </a:r>
            <a:r>
              <a:rPr lang="de-DE" dirty="0" err="1"/>
              <a:t>each</a:t>
            </a:r>
            <a:r>
              <a:rPr lang="de-DE" dirty="0"/>
              <a:t> </a:t>
            </a:r>
            <a:r>
              <a:rPr lang="de-DE" dirty="0" err="1"/>
              <a:t>pillar</a:t>
            </a:r>
            <a:r>
              <a:rPr lang="de-DE" dirty="0"/>
              <a:t> </a:t>
            </a:r>
            <a:r>
              <a:rPr lang="de-DE" dirty="0" err="1"/>
              <a:t>has</a:t>
            </a:r>
            <a:r>
              <a:rPr lang="de-DE" dirty="0"/>
              <a:t> a </a:t>
            </a:r>
            <a:r>
              <a:rPr lang="de-DE" dirty="0" err="1"/>
              <a:t>goal</a:t>
            </a:r>
            <a:r>
              <a:rPr lang="de-DE" dirty="0"/>
              <a:t> </a:t>
            </a:r>
            <a:r>
              <a:rPr lang="de-DE" dirty="0" err="1"/>
              <a:t>of</a:t>
            </a:r>
            <a:r>
              <a:rPr lang="de-DE" dirty="0"/>
              <a:t> </a:t>
            </a:r>
            <a:r>
              <a:rPr lang="de-DE" dirty="0" err="1"/>
              <a:t>its</a:t>
            </a:r>
            <a:r>
              <a:rPr lang="de-DE" dirty="0"/>
              <a:t> own, </a:t>
            </a:r>
            <a:r>
              <a:rPr lang="en-US" dirty="0"/>
              <a:t>the interactions of these systems must be managed to meet the goals of sustainable development. Each pillar strengthen and enhance each other. Focus is to “integrate”, “balance”, and “reconcile” the three pillars. </a:t>
            </a:r>
          </a:p>
        </p:txBody>
      </p:sp>
      <p:sp>
        <p:nvSpPr>
          <p:cNvPr id="4" name="Slide Number Placeholder 3">
            <a:extLst>
              <a:ext uri="{FF2B5EF4-FFF2-40B4-BE49-F238E27FC236}">
                <a16:creationId xmlns:a16="http://schemas.microsoft.com/office/drawing/2014/main" id="{E38BFBC3-4A6D-4C5D-A57D-C27BDDC3641B}"/>
              </a:ext>
            </a:extLst>
          </p:cNvPr>
          <p:cNvSpPr>
            <a:spLocks noGrp="1"/>
          </p:cNvSpPr>
          <p:nvPr>
            <p:ph type="sldNum" sz="quarter" idx="12"/>
          </p:nvPr>
        </p:nvSpPr>
        <p:spPr/>
        <p:txBody>
          <a:bodyPr/>
          <a:lstStyle/>
          <a:p>
            <a:fld id="{33B1D3DF-6A35-4B1E-91A8-6E4B9C352B0D}" type="slidenum">
              <a:rPr lang="en-GB" smtClean="0"/>
              <a:t>19</a:t>
            </a:fld>
            <a:endParaRPr lang="en-GB"/>
          </a:p>
        </p:txBody>
      </p:sp>
    </p:spTree>
    <p:extLst>
      <p:ext uri="{BB962C8B-B14F-4D97-AF65-F5344CB8AC3E}">
        <p14:creationId xmlns:p14="http://schemas.microsoft.com/office/powerpoint/2010/main" val="3236354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909DB2-51F9-4B87-A735-7DE919B7C1CF}"/>
              </a:ext>
            </a:extLst>
          </p:cNvPr>
          <p:cNvSpPr>
            <a:spLocks noGrp="1"/>
          </p:cNvSpPr>
          <p:nvPr>
            <p:ph type="sldNum" sz="quarter" idx="12"/>
          </p:nvPr>
        </p:nvSpPr>
        <p:spPr/>
        <p:txBody>
          <a:bodyPr/>
          <a:lstStyle/>
          <a:p>
            <a:fld id="{33B1D3DF-6A35-4B1E-91A8-6E4B9C352B0D}" type="slidenum">
              <a:rPr lang="en-GB" smtClean="0"/>
              <a:t>2</a:t>
            </a:fld>
            <a:endParaRPr lang="en-GB" dirty="0"/>
          </a:p>
        </p:txBody>
      </p:sp>
      <p:sp>
        <p:nvSpPr>
          <p:cNvPr id="6" name="Content Placeholder 5">
            <a:extLst>
              <a:ext uri="{FF2B5EF4-FFF2-40B4-BE49-F238E27FC236}">
                <a16:creationId xmlns:a16="http://schemas.microsoft.com/office/drawing/2014/main" id="{0BAF55A6-DC2F-4C94-980A-B9C753EDFFAA}"/>
              </a:ext>
            </a:extLst>
          </p:cNvPr>
          <p:cNvSpPr>
            <a:spLocks noGrp="1"/>
          </p:cNvSpPr>
          <p:nvPr>
            <p:ph idx="1"/>
          </p:nvPr>
        </p:nvSpPr>
        <p:spPr/>
        <p:txBody>
          <a:bodyPr/>
          <a:lstStyle/>
          <a:p>
            <a:pPr>
              <a:buFont typeface="Arial" panose="020B0604020202020204" pitchFamily="34" charset="0"/>
              <a:buChar char="•"/>
            </a:pPr>
            <a:r>
              <a:rPr lang="da-DK" sz="2000" dirty="0"/>
              <a:t> </a:t>
            </a:r>
            <a:r>
              <a:rPr lang="da-DK" sz="2400" b="1" dirty="0"/>
              <a:t>Part 1: Climate Change and Sustainable Development: An Introduction</a:t>
            </a:r>
          </a:p>
          <a:p>
            <a:pPr>
              <a:buFont typeface="Arial" panose="020B0604020202020204" pitchFamily="34" charset="0"/>
              <a:buChar char="•"/>
            </a:pPr>
            <a:r>
              <a:rPr lang="da-DK" sz="2400" b="1" dirty="0">
                <a:solidFill>
                  <a:schemeClr val="bg1">
                    <a:lumMod val="75000"/>
                  </a:schemeClr>
                </a:solidFill>
              </a:rPr>
              <a:t>Part II: </a:t>
            </a:r>
            <a:r>
              <a:rPr lang="en-US" sz="2400" b="1" dirty="0">
                <a:solidFill>
                  <a:schemeClr val="bg1">
                    <a:lumMod val="75000"/>
                  </a:schemeClr>
                </a:solidFill>
              </a:rPr>
              <a:t>Society, Sustainable Development and Climate Change </a:t>
            </a:r>
          </a:p>
          <a:p>
            <a:pPr>
              <a:buFont typeface="Arial" panose="020B0604020202020204" pitchFamily="34" charset="0"/>
              <a:buChar char="•"/>
            </a:pPr>
            <a:r>
              <a:rPr lang="de-DE" sz="2400" b="1" dirty="0">
                <a:solidFill>
                  <a:schemeClr val="bg1">
                    <a:lumMod val="75000"/>
                  </a:schemeClr>
                </a:solidFill>
              </a:rPr>
              <a:t>P</a:t>
            </a:r>
            <a:r>
              <a:rPr lang="en-US" sz="2400" b="1" dirty="0">
                <a:solidFill>
                  <a:schemeClr val="bg1">
                    <a:lumMod val="75000"/>
                  </a:schemeClr>
                </a:solidFill>
              </a:rPr>
              <a:t>art III: Environment and Sustainable Development </a:t>
            </a:r>
          </a:p>
          <a:p>
            <a:pPr>
              <a:buFont typeface="Arial" panose="020B0604020202020204" pitchFamily="34" charset="0"/>
              <a:buChar char="•"/>
            </a:pPr>
            <a:r>
              <a:rPr lang="de-DE" sz="2400" b="1" dirty="0">
                <a:solidFill>
                  <a:schemeClr val="bg1">
                    <a:lumMod val="75000"/>
                  </a:schemeClr>
                </a:solidFill>
              </a:rPr>
              <a:t>P</a:t>
            </a:r>
            <a:r>
              <a:rPr lang="en-US" sz="2400" b="1" dirty="0">
                <a:solidFill>
                  <a:schemeClr val="bg1">
                    <a:lumMod val="75000"/>
                  </a:schemeClr>
                </a:solidFill>
              </a:rPr>
              <a:t>art IV: Climate Change, Economy and Sustainable Development Interface </a:t>
            </a:r>
          </a:p>
          <a:p>
            <a:pPr>
              <a:buFont typeface="Arial" panose="020B0604020202020204" pitchFamily="34" charset="0"/>
              <a:buChar char="•"/>
            </a:pPr>
            <a:r>
              <a:rPr lang="de-DE" sz="2400" b="1" dirty="0">
                <a:solidFill>
                  <a:schemeClr val="bg1">
                    <a:lumMod val="75000"/>
                  </a:schemeClr>
                </a:solidFill>
              </a:rPr>
              <a:t>P</a:t>
            </a:r>
            <a:r>
              <a:rPr lang="en-US" sz="2400" b="1" dirty="0">
                <a:solidFill>
                  <a:schemeClr val="bg1">
                    <a:lumMod val="75000"/>
                  </a:schemeClr>
                </a:solidFill>
              </a:rPr>
              <a:t>art V: Action for Sustainable Development </a:t>
            </a:r>
            <a:endParaRPr lang="da-DK" sz="2400" b="1" dirty="0">
              <a:solidFill>
                <a:schemeClr val="bg1">
                  <a:lumMod val="75000"/>
                </a:schemeClr>
              </a:solidFill>
            </a:endParaRPr>
          </a:p>
          <a:p>
            <a:endParaRPr lang="en-US" dirty="0"/>
          </a:p>
        </p:txBody>
      </p:sp>
      <p:sp>
        <p:nvSpPr>
          <p:cNvPr id="8" name="Title 7">
            <a:extLst>
              <a:ext uri="{FF2B5EF4-FFF2-40B4-BE49-F238E27FC236}">
                <a16:creationId xmlns:a16="http://schemas.microsoft.com/office/drawing/2014/main" id="{6F5869FC-1464-429C-8C57-522E85B29835}"/>
              </a:ext>
            </a:extLst>
          </p:cNvPr>
          <p:cNvSpPr>
            <a:spLocks noGrp="1"/>
          </p:cNvSpPr>
          <p:nvPr>
            <p:ph type="title"/>
          </p:nvPr>
        </p:nvSpPr>
        <p:spPr/>
        <p:txBody>
          <a:bodyPr/>
          <a:lstStyle/>
          <a:p>
            <a:r>
              <a:rPr lang="de-DE" dirty="0"/>
              <a:t>Course </a:t>
            </a:r>
            <a:r>
              <a:rPr lang="de-DE" dirty="0" err="1"/>
              <a:t>outline</a:t>
            </a:r>
            <a:endParaRPr lang="en-US" dirty="0"/>
          </a:p>
        </p:txBody>
      </p:sp>
    </p:spTree>
    <p:extLst>
      <p:ext uri="{BB962C8B-B14F-4D97-AF65-F5344CB8AC3E}">
        <p14:creationId xmlns:p14="http://schemas.microsoft.com/office/powerpoint/2010/main" val="2923358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E8697-414F-4778-9D10-29B8D063C9D2}"/>
              </a:ext>
            </a:extLst>
          </p:cNvPr>
          <p:cNvSpPr>
            <a:spLocks noGrp="1"/>
          </p:cNvSpPr>
          <p:nvPr>
            <p:ph type="title"/>
          </p:nvPr>
        </p:nvSpPr>
        <p:spPr/>
        <p:txBody>
          <a:bodyPr/>
          <a:lstStyle/>
          <a:p>
            <a:r>
              <a:rPr lang="en-US" dirty="0"/>
              <a:t>Topic 2</a:t>
            </a:r>
          </a:p>
        </p:txBody>
      </p:sp>
      <p:sp>
        <p:nvSpPr>
          <p:cNvPr id="4" name="Text Placeholder 3">
            <a:extLst>
              <a:ext uri="{FF2B5EF4-FFF2-40B4-BE49-F238E27FC236}">
                <a16:creationId xmlns:a16="http://schemas.microsoft.com/office/drawing/2014/main" id="{0B9E7FFF-0649-4736-AA21-68366ADD34C9}"/>
              </a:ext>
            </a:extLst>
          </p:cNvPr>
          <p:cNvSpPr>
            <a:spLocks noGrp="1"/>
          </p:cNvSpPr>
          <p:nvPr>
            <p:ph type="body" sz="half" idx="2"/>
          </p:nvPr>
        </p:nvSpPr>
        <p:spPr/>
        <p:txBody>
          <a:bodyPr/>
          <a:lstStyle/>
          <a:p>
            <a:r>
              <a:rPr lang="en-US" b="1" dirty="0"/>
              <a:t>Principles of sustainable development </a:t>
            </a:r>
          </a:p>
        </p:txBody>
      </p:sp>
      <p:sp>
        <p:nvSpPr>
          <p:cNvPr id="5" name="Slide Number Placeholder 4">
            <a:extLst>
              <a:ext uri="{FF2B5EF4-FFF2-40B4-BE49-F238E27FC236}">
                <a16:creationId xmlns:a16="http://schemas.microsoft.com/office/drawing/2014/main" id="{4776F666-B641-4B8B-A07A-BF94FA35C5DC}"/>
              </a:ext>
            </a:extLst>
          </p:cNvPr>
          <p:cNvSpPr>
            <a:spLocks noGrp="1"/>
          </p:cNvSpPr>
          <p:nvPr>
            <p:ph type="sldNum" sz="quarter" idx="12"/>
          </p:nvPr>
        </p:nvSpPr>
        <p:spPr/>
        <p:txBody>
          <a:bodyPr/>
          <a:lstStyle/>
          <a:p>
            <a:fld id="{33B1D3DF-6A35-4B1E-91A8-6E4B9C352B0D}" type="slidenum">
              <a:rPr lang="en-GB" smtClean="0"/>
              <a:t>20</a:t>
            </a:fld>
            <a:endParaRPr lang="en-GB"/>
          </a:p>
        </p:txBody>
      </p:sp>
      <p:sp>
        <p:nvSpPr>
          <p:cNvPr id="45" name="TextBox 44">
            <a:extLst>
              <a:ext uri="{FF2B5EF4-FFF2-40B4-BE49-F238E27FC236}">
                <a16:creationId xmlns:a16="http://schemas.microsoft.com/office/drawing/2014/main" id="{9459CCC1-9D00-4216-BFE6-0D4304DB07A1}"/>
              </a:ext>
            </a:extLst>
          </p:cNvPr>
          <p:cNvSpPr txBox="1"/>
          <p:nvPr/>
        </p:nvSpPr>
        <p:spPr>
          <a:xfrm>
            <a:off x="4455478" y="5884333"/>
            <a:ext cx="7366000" cy="215444"/>
          </a:xfrm>
          <a:prstGeom prst="rect">
            <a:avLst/>
          </a:prstGeom>
          <a:noFill/>
        </p:spPr>
        <p:txBody>
          <a:bodyPr wrap="square" rtlCol="0">
            <a:spAutoFit/>
          </a:bodyPr>
          <a:lstStyle/>
          <a:p>
            <a:r>
              <a:rPr lang="en-US" sz="800" dirty="0"/>
              <a:t>Photo courtesy:  </a:t>
            </a:r>
            <a:r>
              <a:rPr lang="en-US" sz="800" dirty="0" err="1"/>
              <a:t>Pixabay</a:t>
            </a:r>
            <a:r>
              <a:rPr lang="en-US" sz="800" dirty="0"/>
              <a:t> (2016.). https://www.pexels.com/photo/electric-towers-during-golden-hour-221012/</a:t>
            </a:r>
          </a:p>
        </p:txBody>
      </p:sp>
      <p:pic>
        <p:nvPicPr>
          <p:cNvPr id="9" name="Content Placeholder 8">
            <a:extLst>
              <a:ext uri="{FF2B5EF4-FFF2-40B4-BE49-F238E27FC236}">
                <a16:creationId xmlns:a16="http://schemas.microsoft.com/office/drawing/2014/main" id="{96A9C4B5-ABB3-48F5-BA08-251C2E59A0B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16438" y="974267"/>
            <a:ext cx="7366000" cy="4909467"/>
          </a:xfrm>
        </p:spPr>
      </p:pic>
    </p:spTree>
    <p:extLst>
      <p:ext uri="{BB962C8B-B14F-4D97-AF65-F5344CB8AC3E}">
        <p14:creationId xmlns:p14="http://schemas.microsoft.com/office/powerpoint/2010/main" val="2008918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9F72F-3BA0-4E4B-9B47-EAE0275BC822}"/>
              </a:ext>
            </a:extLst>
          </p:cNvPr>
          <p:cNvSpPr>
            <a:spLocks noGrp="1"/>
          </p:cNvSpPr>
          <p:nvPr>
            <p:ph type="title"/>
          </p:nvPr>
        </p:nvSpPr>
        <p:spPr/>
        <p:txBody>
          <a:bodyPr/>
          <a:lstStyle/>
          <a:p>
            <a:r>
              <a:rPr lang="de-DE" dirty="0" err="1"/>
              <a:t>Principles</a:t>
            </a:r>
            <a:r>
              <a:rPr lang="de-DE" dirty="0"/>
              <a:t> </a:t>
            </a:r>
            <a:r>
              <a:rPr lang="de-DE" dirty="0" err="1"/>
              <a:t>of</a:t>
            </a:r>
            <a:r>
              <a:rPr lang="de-DE" dirty="0"/>
              <a:t> </a:t>
            </a:r>
            <a:r>
              <a:rPr lang="de-DE" dirty="0" err="1"/>
              <a:t>sustainable</a:t>
            </a:r>
            <a:r>
              <a:rPr lang="de-DE" dirty="0"/>
              <a:t> Development</a:t>
            </a:r>
            <a:endParaRPr lang="en-US" dirty="0"/>
          </a:p>
        </p:txBody>
      </p:sp>
      <p:sp>
        <p:nvSpPr>
          <p:cNvPr id="3" name="Content Placeholder 2">
            <a:extLst>
              <a:ext uri="{FF2B5EF4-FFF2-40B4-BE49-F238E27FC236}">
                <a16:creationId xmlns:a16="http://schemas.microsoft.com/office/drawing/2014/main" id="{3668D2B5-5E6A-4FA9-88D3-16D78E9BA4C6}"/>
              </a:ext>
            </a:extLst>
          </p:cNvPr>
          <p:cNvSpPr>
            <a:spLocks noGrp="1"/>
          </p:cNvSpPr>
          <p:nvPr>
            <p:ph idx="1"/>
          </p:nvPr>
        </p:nvSpPr>
        <p:spPr>
          <a:xfrm>
            <a:off x="1097280" y="1365394"/>
            <a:ext cx="5299166" cy="4458186"/>
          </a:xfrm>
        </p:spPr>
        <p:txBody>
          <a:bodyPr>
            <a:normAutofit lnSpcReduction="10000"/>
          </a:bodyPr>
          <a:lstStyle/>
          <a:p>
            <a:r>
              <a:rPr lang="en-US" dirty="0"/>
              <a:t>Sustainable development aims to reconcile traditional socioeconomic goals with environmental quality and inter-temporal equity, rather than simply limiting economic growth. </a:t>
            </a:r>
          </a:p>
          <a:p>
            <a:r>
              <a:rPr lang="de-DE" dirty="0"/>
              <a:t>T</a:t>
            </a:r>
            <a:r>
              <a:rPr lang="en-US" dirty="0"/>
              <a:t>here are five underlying principles that govern how this reconciliation can be achieved. These principles are adopted from Mensah (2019). </a:t>
            </a:r>
          </a:p>
        </p:txBody>
      </p:sp>
      <p:sp>
        <p:nvSpPr>
          <p:cNvPr id="4" name="Slide Number Placeholder 3">
            <a:extLst>
              <a:ext uri="{FF2B5EF4-FFF2-40B4-BE49-F238E27FC236}">
                <a16:creationId xmlns:a16="http://schemas.microsoft.com/office/drawing/2014/main" id="{1D174DF1-6B74-4BC2-B2B8-52832E6295CC}"/>
              </a:ext>
            </a:extLst>
          </p:cNvPr>
          <p:cNvSpPr>
            <a:spLocks noGrp="1"/>
          </p:cNvSpPr>
          <p:nvPr>
            <p:ph type="sldNum" sz="quarter" idx="12"/>
          </p:nvPr>
        </p:nvSpPr>
        <p:spPr/>
        <p:txBody>
          <a:bodyPr/>
          <a:lstStyle/>
          <a:p>
            <a:fld id="{33B1D3DF-6A35-4B1E-91A8-6E4B9C352B0D}" type="slidenum">
              <a:rPr lang="en-GB" smtClean="0"/>
              <a:t>21</a:t>
            </a:fld>
            <a:endParaRPr lang="en-GB"/>
          </a:p>
        </p:txBody>
      </p:sp>
      <p:pic>
        <p:nvPicPr>
          <p:cNvPr id="5" name="Picture 4">
            <a:extLst>
              <a:ext uri="{FF2B5EF4-FFF2-40B4-BE49-F238E27FC236}">
                <a16:creationId xmlns:a16="http://schemas.microsoft.com/office/drawing/2014/main" id="{617A98EC-47E0-4367-96A5-4D6AEBE67C6C}"/>
              </a:ext>
            </a:extLst>
          </p:cNvPr>
          <p:cNvPicPr>
            <a:picLocks noChangeAspect="1"/>
          </p:cNvPicPr>
          <p:nvPr/>
        </p:nvPicPr>
        <p:blipFill rotWithShape="1">
          <a:blip r:embed="rId2"/>
          <a:srcRect l="32263" t="23782" r="32223" b="5918"/>
          <a:stretch/>
        </p:blipFill>
        <p:spPr>
          <a:xfrm>
            <a:off x="7228115" y="1181022"/>
            <a:ext cx="4101738" cy="5074739"/>
          </a:xfrm>
          <a:prstGeom prst="rect">
            <a:avLst/>
          </a:prstGeom>
        </p:spPr>
      </p:pic>
    </p:spTree>
    <p:extLst>
      <p:ext uri="{BB962C8B-B14F-4D97-AF65-F5344CB8AC3E}">
        <p14:creationId xmlns:p14="http://schemas.microsoft.com/office/powerpoint/2010/main" val="387361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29847-E583-4EFF-91ED-871A572C6B36}"/>
              </a:ext>
            </a:extLst>
          </p:cNvPr>
          <p:cNvSpPr>
            <a:spLocks noGrp="1"/>
          </p:cNvSpPr>
          <p:nvPr>
            <p:ph type="title"/>
          </p:nvPr>
        </p:nvSpPr>
        <p:spPr/>
        <p:txBody>
          <a:bodyPr/>
          <a:lstStyle/>
          <a:p>
            <a:r>
              <a:rPr lang="de-DE" dirty="0" err="1"/>
              <a:t>Principle</a:t>
            </a:r>
            <a:r>
              <a:rPr lang="de-DE" dirty="0"/>
              <a:t> # 1</a:t>
            </a:r>
            <a:endParaRPr lang="en-US" dirty="0"/>
          </a:p>
        </p:txBody>
      </p:sp>
      <p:sp>
        <p:nvSpPr>
          <p:cNvPr id="3" name="Content Placeholder 2">
            <a:extLst>
              <a:ext uri="{FF2B5EF4-FFF2-40B4-BE49-F238E27FC236}">
                <a16:creationId xmlns:a16="http://schemas.microsoft.com/office/drawing/2014/main" id="{EF8817B7-5BD5-45F6-8582-4E6873616E0E}"/>
              </a:ext>
            </a:extLst>
          </p:cNvPr>
          <p:cNvSpPr>
            <a:spLocks noGrp="1"/>
          </p:cNvSpPr>
          <p:nvPr>
            <p:ph idx="1"/>
          </p:nvPr>
        </p:nvSpPr>
        <p:spPr/>
        <p:txBody>
          <a:bodyPr>
            <a:normAutofit/>
          </a:bodyPr>
          <a:lstStyle/>
          <a:p>
            <a:r>
              <a:rPr lang="de-DE" b="1" dirty="0">
                <a:solidFill>
                  <a:schemeClr val="tx2"/>
                </a:solidFill>
              </a:rPr>
              <a:t>Intergenerational </a:t>
            </a:r>
            <a:r>
              <a:rPr lang="de-DE" b="1" dirty="0" err="1">
                <a:solidFill>
                  <a:schemeClr val="tx2"/>
                </a:solidFill>
              </a:rPr>
              <a:t>equity</a:t>
            </a:r>
            <a:endParaRPr lang="en-US" b="1" dirty="0">
              <a:solidFill>
                <a:schemeClr val="tx2"/>
              </a:solidFill>
            </a:endParaRPr>
          </a:p>
          <a:p>
            <a:r>
              <a:rPr lang="en-US" dirty="0"/>
              <a:t>This concept asserts that each human generation has the right to profit from previous generations' resources as well as the duty to conserve them for future generations. This idea emphasizes the protection of biodiversity and renewable resources. This sustainable development principle is derived from the first and second principles of the Stockholm Declaration of 1972, which state that the environment is the resource base for the current generation's existence.</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EF144A16-93DE-4D81-A15F-0511DF08AF0E}"/>
              </a:ext>
            </a:extLst>
          </p:cNvPr>
          <p:cNvSpPr>
            <a:spLocks noGrp="1"/>
          </p:cNvSpPr>
          <p:nvPr>
            <p:ph type="sldNum" sz="quarter" idx="12"/>
          </p:nvPr>
        </p:nvSpPr>
        <p:spPr/>
        <p:txBody>
          <a:bodyPr/>
          <a:lstStyle/>
          <a:p>
            <a:fld id="{33B1D3DF-6A35-4B1E-91A8-6E4B9C352B0D}" type="slidenum">
              <a:rPr lang="en-GB" smtClean="0"/>
              <a:t>22</a:t>
            </a:fld>
            <a:endParaRPr lang="en-GB"/>
          </a:p>
        </p:txBody>
      </p:sp>
    </p:spTree>
    <p:extLst>
      <p:ext uri="{BB962C8B-B14F-4D97-AF65-F5344CB8AC3E}">
        <p14:creationId xmlns:p14="http://schemas.microsoft.com/office/powerpoint/2010/main" val="654055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29847-E583-4EFF-91ED-871A572C6B36}"/>
              </a:ext>
            </a:extLst>
          </p:cNvPr>
          <p:cNvSpPr>
            <a:spLocks noGrp="1"/>
          </p:cNvSpPr>
          <p:nvPr>
            <p:ph type="title"/>
          </p:nvPr>
        </p:nvSpPr>
        <p:spPr/>
        <p:txBody>
          <a:bodyPr/>
          <a:lstStyle/>
          <a:p>
            <a:r>
              <a:rPr lang="de-DE" dirty="0" err="1"/>
              <a:t>Principle</a:t>
            </a:r>
            <a:r>
              <a:rPr lang="de-DE" dirty="0"/>
              <a:t> # 2</a:t>
            </a:r>
            <a:endParaRPr lang="en-US" dirty="0"/>
          </a:p>
        </p:txBody>
      </p:sp>
      <p:sp>
        <p:nvSpPr>
          <p:cNvPr id="3" name="Content Placeholder 2">
            <a:extLst>
              <a:ext uri="{FF2B5EF4-FFF2-40B4-BE49-F238E27FC236}">
                <a16:creationId xmlns:a16="http://schemas.microsoft.com/office/drawing/2014/main" id="{EF8817B7-5BD5-45F6-8582-4E6873616E0E}"/>
              </a:ext>
            </a:extLst>
          </p:cNvPr>
          <p:cNvSpPr>
            <a:spLocks noGrp="1"/>
          </p:cNvSpPr>
          <p:nvPr>
            <p:ph idx="1"/>
          </p:nvPr>
        </p:nvSpPr>
        <p:spPr/>
        <p:txBody>
          <a:bodyPr>
            <a:normAutofit/>
          </a:bodyPr>
          <a:lstStyle/>
          <a:p>
            <a:r>
              <a:rPr lang="de-DE" b="1" dirty="0" err="1">
                <a:solidFill>
                  <a:schemeClr val="tx2"/>
                </a:solidFill>
              </a:rPr>
              <a:t>Conservation</a:t>
            </a:r>
            <a:r>
              <a:rPr lang="de-DE" b="1" dirty="0">
                <a:solidFill>
                  <a:schemeClr val="tx2"/>
                </a:solidFill>
              </a:rPr>
              <a:t> </a:t>
            </a:r>
            <a:r>
              <a:rPr lang="de-DE" b="1" dirty="0" err="1">
                <a:solidFill>
                  <a:schemeClr val="tx2"/>
                </a:solidFill>
              </a:rPr>
              <a:t>of</a:t>
            </a:r>
            <a:r>
              <a:rPr lang="de-DE" b="1" dirty="0">
                <a:solidFill>
                  <a:schemeClr val="tx2"/>
                </a:solidFill>
              </a:rPr>
              <a:t> </a:t>
            </a:r>
            <a:r>
              <a:rPr lang="de-DE" b="1" dirty="0" err="1">
                <a:solidFill>
                  <a:schemeClr val="tx2"/>
                </a:solidFill>
              </a:rPr>
              <a:t>the</a:t>
            </a:r>
            <a:r>
              <a:rPr lang="de-DE" b="1" dirty="0">
                <a:solidFill>
                  <a:schemeClr val="tx2"/>
                </a:solidFill>
              </a:rPr>
              <a:t> </a:t>
            </a:r>
            <a:r>
              <a:rPr lang="de-DE" b="1" dirty="0" err="1">
                <a:solidFill>
                  <a:schemeClr val="tx2"/>
                </a:solidFill>
              </a:rPr>
              <a:t>environment</a:t>
            </a:r>
            <a:endParaRPr lang="en-US" b="1" dirty="0">
              <a:solidFill>
                <a:schemeClr val="tx2"/>
              </a:solidFill>
            </a:endParaRPr>
          </a:p>
          <a:p>
            <a:r>
              <a:rPr lang="de-DE" dirty="0" err="1"/>
              <a:t>Conservation</a:t>
            </a:r>
            <a:r>
              <a:rPr lang="de-DE" dirty="0"/>
              <a:t> </a:t>
            </a:r>
            <a:r>
              <a:rPr lang="de-DE" dirty="0" err="1"/>
              <a:t>of</a:t>
            </a:r>
            <a:r>
              <a:rPr lang="de-DE" dirty="0"/>
              <a:t> </a:t>
            </a:r>
            <a:r>
              <a:rPr lang="de-DE" dirty="0" err="1"/>
              <a:t>the</a:t>
            </a:r>
            <a:r>
              <a:rPr lang="de-DE" dirty="0"/>
              <a:t> </a:t>
            </a:r>
            <a:r>
              <a:rPr lang="de-DE" dirty="0" err="1"/>
              <a:t>ecosystem</a:t>
            </a:r>
            <a:r>
              <a:rPr lang="de-DE" dirty="0"/>
              <a:t> </a:t>
            </a:r>
            <a:r>
              <a:rPr lang="de-DE" dirty="0" err="1"/>
              <a:t>is</a:t>
            </a:r>
            <a:r>
              <a:rPr lang="de-DE" dirty="0"/>
              <a:t> </a:t>
            </a:r>
            <a:r>
              <a:rPr lang="de-DE" dirty="0" err="1"/>
              <a:t>one</a:t>
            </a:r>
            <a:r>
              <a:rPr lang="de-DE" dirty="0"/>
              <a:t> </a:t>
            </a:r>
            <a:r>
              <a:rPr lang="de-DE" dirty="0" err="1"/>
              <a:t>of</a:t>
            </a:r>
            <a:r>
              <a:rPr lang="de-DE" dirty="0"/>
              <a:t> </a:t>
            </a:r>
            <a:r>
              <a:rPr lang="de-DE" dirty="0" err="1"/>
              <a:t>the</a:t>
            </a:r>
            <a:r>
              <a:rPr lang="de-DE" dirty="0"/>
              <a:t> </a:t>
            </a:r>
            <a:r>
              <a:rPr lang="de-DE" dirty="0" err="1"/>
              <a:t>key</a:t>
            </a:r>
            <a:r>
              <a:rPr lang="de-DE" dirty="0"/>
              <a:t> </a:t>
            </a:r>
            <a:r>
              <a:rPr lang="de-DE" dirty="0" err="1"/>
              <a:t>principles</a:t>
            </a:r>
            <a:r>
              <a:rPr lang="de-DE" dirty="0"/>
              <a:t> </a:t>
            </a:r>
            <a:r>
              <a:rPr lang="de-DE" dirty="0" err="1"/>
              <a:t>because</a:t>
            </a:r>
            <a:r>
              <a:rPr lang="de-DE" dirty="0"/>
              <a:t> </a:t>
            </a:r>
            <a:r>
              <a:rPr lang="en-US" dirty="0"/>
              <a:t>The earth's finite resources cannot meet everyone's requirements. To ensure sustainable development, natural resources must be used within the earth's carrying capacity, as overexploitation has severe environmental impacts.</a:t>
            </a:r>
          </a:p>
          <a:p>
            <a:r>
              <a:rPr lang="en-US" dirty="0"/>
              <a:t>Sustainable development must not jeopardize the natural systems that support life on Earth, including the atmosphere, rivers, soils, and living organisms.</a:t>
            </a:r>
            <a:endParaRPr lang="en-US" dirty="0">
              <a:solidFill>
                <a:schemeClr val="tx1"/>
              </a:solidFill>
            </a:endParaRP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EF144A16-93DE-4D81-A15F-0511DF08AF0E}"/>
              </a:ext>
            </a:extLst>
          </p:cNvPr>
          <p:cNvSpPr>
            <a:spLocks noGrp="1"/>
          </p:cNvSpPr>
          <p:nvPr>
            <p:ph type="sldNum" sz="quarter" idx="12"/>
          </p:nvPr>
        </p:nvSpPr>
        <p:spPr/>
        <p:txBody>
          <a:bodyPr/>
          <a:lstStyle/>
          <a:p>
            <a:fld id="{33B1D3DF-6A35-4B1E-91A8-6E4B9C352B0D}" type="slidenum">
              <a:rPr lang="en-GB" smtClean="0"/>
              <a:t>23</a:t>
            </a:fld>
            <a:endParaRPr lang="en-GB"/>
          </a:p>
        </p:txBody>
      </p:sp>
    </p:spTree>
    <p:extLst>
      <p:ext uri="{BB962C8B-B14F-4D97-AF65-F5344CB8AC3E}">
        <p14:creationId xmlns:p14="http://schemas.microsoft.com/office/powerpoint/2010/main" val="755461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29847-E583-4EFF-91ED-871A572C6B36}"/>
              </a:ext>
            </a:extLst>
          </p:cNvPr>
          <p:cNvSpPr>
            <a:spLocks noGrp="1"/>
          </p:cNvSpPr>
          <p:nvPr>
            <p:ph type="title"/>
          </p:nvPr>
        </p:nvSpPr>
        <p:spPr/>
        <p:txBody>
          <a:bodyPr/>
          <a:lstStyle/>
          <a:p>
            <a:r>
              <a:rPr lang="de-DE" dirty="0" err="1"/>
              <a:t>Principle</a:t>
            </a:r>
            <a:r>
              <a:rPr lang="de-DE" dirty="0"/>
              <a:t> # 2</a:t>
            </a:r>
            <a:endParaRPr lang="en-US" dirty="0"/>
          </a:p>
        </p:txBody>
      </p:sp>
      <p:sp>
        <p:nvSpPr>
          <p:cNvPr id="3" name="Content Placeholder 2">
            <a:extLst>
              <a:ext uri="{FF2B5EF4-FFF2-40B4-BE49-F238E27FC236}">
                <a16:creationId xmlns:a16="http://schemas.microsoft.com/office/drawing/2014/main" id="{EF8817B7-5BD5-45F6-8582-4E6873616E0E}"/>
              </a:ext>
            </a:extLst>
          </p:cNvPr>
          <p:cNvSpPr>
            <a:spLocks noGrp="1"/>
          </p:cNvSpPr>
          <p:nvPr>
            <p:ph idx="1"/>
          </p:nvPr>
        </p:nvSpPr>
        <p:spPr/>
        <p:txBody>
          <a:bodyPr>
            <a:normAutofit/>
          </a:bodyPr>
          <a:lstStyle/>
          <a:p>
            <a:r>
              <a:rPr lang="en-US" dirty="0"/>
              <a:t>It emphasizes responsible stewardship of natural resources, biodiversity conservation, and the reduction of environmental pollution.</a:t>
            </a:r>
          </a:p>
          <a:p>
            <a:r>
              <a:rPr lang="de-DE" dirty="0"/>
              <a:t>E</a:t>
            </a:r>
            <a:r>
              <a:rPr lang="en-US" dirty="0" err="1"/>
              <a:t>xamples</a:t>
            </a:r>
            <a:r>
              <a:rPr lang="en-US" dirty="0"/>
              <a:t> of environmental conservation:</a:t>
            </a:r>
          </a:p>
          <a:p>
            <a:r>
              <a:rPr lang="de-DE" dirty="0"/>
              <a:t>-</a:t>
            </a:r>
            <a:r>
              <a:rPr lang="en-US" dirty="0"/>
              <a:t> Shift to alternative sources of energy such as solar, instead of depending heavily on petroleum products, which will ultimately diminish.</a:t>
            </a:r>
          </a:p>
          <a:p>
            <a:r>
              <a:rPr lang="de-DE" dirty="0"/>
              <a:t>-</a:t>
            </a:r>
            <a:r>
              <a:rPr lang="en-US" dirty="0"/>
              <a:t> Establishing and managing protected areas, such as biosphere reserves, World Heritage sites etc. </a:t>
            </a:r>
          </a:p>
          <a:p>
            <a:endParaRPr lang="en-US" dirty="0"/>
          </a:p>
          <a:p>
            <a:endParaRPr lang="en-US" dirty="0"/>
          </a:p>
        </p:txBody>
      </p:sp>
      <p:sp>
        <p:nvSpPr>
          <p:cNvPr id="4" name="Slide Number Placeholder 3">
            <a:extLst>
              <a:ext uri="{FF2B5EF4-FFF2-40B4-BE49-F238E27FC236}">
                <a16:creationId xmlns:a16="http://schemas.microsoft.com/office/drawing/2014/main" id="{EF144A16-93DE-4D81-A15F-0511DF08AF0E}"/>
              </a:ext>
            </a:extLst>
          </p:cNvPr>
          <p:cNvSpPr>
            <a:spLocks noGrp="1"/>
          </p:cNvSpPr>
          <p:nvPr>
            <p:ph type="sldNum" sz="quarter" idx="12"/>
          </p:nvPr>
        </p:nvSpPr>
        <p:spPr/>
        <p:txBody>
          <a:bodyPr/>
          <a:lstStyle/>
          <a:p>
            <a:fld id="{33B1D3DF-6A35-4B1E-91A8-6E4B9C352B0D}" type="slidenum">
              <a:rPr lang="en-GB" smtClean="0"/>
              <a:t>24</a:t>
            </a:fld>
            <a:endParaRPr lang="en-GB"/>
          </a:p>
        </p:txBody>
      </p:sp>
    </p:spTree>
    <p:extLst>
      <p:ext uri="{BB962C8B-B14F-4D97-AF65-F5344CB8AC3E}">
        <p14:creationId xmlns:p14="http://schemas.microsoft.com/office/powerpoint/2010/main" val="218287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29847-E583-4EFF-91ED-871A572C6B36}"/>
              </a:ext>
            </a:extLst>
          </p:cNvPr>
          <p:cNvSpPr>
            <a:spLocks noGrp="1"/>
          </p:cNvSpPr>
          <p:nvPr>
            <p:ph type="title"/>
          </p:nvPr>
        </p:nvSpPr>
        <p:spPr/>
        <p:txBody>
          <a:bodyPr/>
          <a:lstStyle/>
          <a:p>
            <a:r>
              <a:rPr lang="de-DE" dirty="0" err="1"/>
              <a:t>Principle</a:t>
            </a:r>
            <a:r>
              <a:rPr lang="de-DE" dirty="0"/>
              <a:t> # 3</a:t>
            </a:r>
            <a:endParaRPr lang="en-US" dirty="0"/>
          </a:p>
        </p:txBody>
      </p:sp>
      <p:sp>
        <p:nvSpPr>
          <p:cNvPr id="3" name="Content Placeholder 2">
            <a:extLst>
              <a:ext uri="{FF2B5EF4-FFF2-40B4-BE49-F238E27FC236}">
                <a16:creationId xmlns:a16="http://schemas.microsoft.com/office/drawing/2014/main" id="{EF8817B7-5BD5-45F6-8582-4E6873616E0E}"/>
              </a:ext>
            </a:extLst>
          </p:cNvPr>
          <p:cNvSpPr>
            <a:spLocks noGrp="1"/>
          </p:cNvSpPr>
          <p:nvPr>
            <p:ph idx="1"/>
          </p:nvPr>
        </p:nvSpPr>
        <p:spPr/>
        <p:txBody>
          <a:bodyPr>
            <a:normAutofit/>
          </a:bodyPr>
          <a:lstStyle/>
          <a:p>
            <a:r>
              <a:rPr lang="de-DE" b="1" dirty="0">
                <a:solidFill>
                  <a:schemeClr val="tx2"/>
                </a:solidFill>
              </a:rPr>
              <a:t>Population Management and Control </a:t>
            </a:r>
          </a:p>
          <a:p>
            <a:r>
              <a:rPr lang="en-US" dirty="0"/>
              <a:t>Human demands, such as those for food, clothes, and shelter, rise as a result of population expansion, but the world's resources cannot always keep up with the demand.</a:t>
            </a:r>
          </a:p>
          <a:p>
            <a:r>
              <a:rPr lang="en-US" dirty="0"/>
              <a:t>The pursuit of sustainable development is contingent upon the alignment of population trends with the evolving capacity for productivity within the environment.</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EF144A16-93DE-4D81-A15F-0511DF08AF0E}"/>
              </a:ext>
            </a:extLst>
          </p:cNvPr>
          <p:cNvSpPr>
            <a:spLocks noGrp="1"/>
          </p:cNvSpPr>
          <p:nvPr>
            <p:ph type="sldNum" sz="quarter" idx="12"/>
          </p:nvPr>
        </p:nvSpPr>
        <p:spPr/>
        <p:txBody>
          <a:bodyPr/>
          <a:lstStyle/>
          <a:p>
            <a:fld id="{33B1D3DF-6A35-4B1E-91A8-6E4B9C352B0D}" type="slidenum">
              <a:rPr lang="en-GB" smtClean="0"/>
              <a:t>25</a:t>
            </a:fld>
            <a:endParaRPr lang="en-GB"/>
          </a:p>
        </p:txBody>
      </p:sp>
    </p:spTree>
    <p:extLst>
      <p:ext uri="{BB962C8B-B14F-4D97-AF65-F5344CB8AC3E}">
        <p14:creationId xmlns:p14="http://schemas.microsoft.com/office/powerpoint/2010/main" val="2914588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29847-E583-4EFF-91ED-871A572C6B36}"/>
              </a:ext>
            </a:extLst>
          </p:cNvPr>
          <p:cNvSpPr>
            <a:spLocks noGrp="1"/>
          </p:cNvSpPr>
          <p:nvPr>
            <p:ph type="title"/>
          </p:nvPr>
        </p:nvSpPr>
        <p:spPr/>
        <p:txBody>
          <a:bodyPr/>
          <a:lstStyle/>
          <a:p>
            <a:r>
              <a:rPr lang="de-DE" dirty="0" err="1"/>
              <a:t>Principle</a:t>
            </a:r>
            <a:r>
              <a:rPr lang="de-DE" dirty="0"/>
              <a:t> # 3</a:t>
            </a:r>
            <a:endParaRPr lang="en-US" dirty="0"/>
          </a:p>
        </p:txBody>
      </p:sp>
      <p:sp>
        <p:nvSpPr>
          <p:cNvPr id="3" name="Content Placeholder 2">
            <a:extLst>
              <a:ext uri="{FF2B5EF4-FFF2-40B4-BE49-F238E27FC236}">
                <a16:creationId xmlns:a16="http://schemas.microsoft.com/office/drawing/2014/main" id="{EF8817B7-5BD5-45F6-8582-4E6873616E0E}"/>
              </a:ext>
            </a:extLst>
          </p:cNvPr>
          <p:cNvSpPr>
            <a:spLocks noGrp="1"/>
          </p:cNvSpPr>
          <p:nvPr>
            <p:ph idx="1"/>
          </p:nvPr>
        </p:nvSpPr>
        <p:spPr/>
        <p:txBody>
          <a:bodyPr>
            <a:normAutofit/>
          </a:bodyPr>
          <a:lstStyle/>
          <a:p>
            <a:r>
              <a:rPr lang="en-US" dirty="0"/>
              <a:t>While humans are ultimately responsible for taking care of the environment, the principles focuses on the need to develop human knowledge and skills needed to develop a positive attitude towards the environment. This can be done through education and training. </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EF144A16-93DE-4D81-A15F-0511DF08AF0E}"/>
              </a:ext>
            </a:extLst>
          </p:cNvPr>
          <p:cNvSpPr>
            <a:spLocks noGrp="1"/>
          </p:cNvSpPr>
          <p:nvPr>
            <p:ph type="sldNum" sz="quarter" idx="12"/>
          </p:nvPr>
        </p:nvSpPr>
        <p:spPr/>
        <p:txBody>
          <a:bodyPr/>
          <a:lstStyle/>
          <a:p>
            <a:fld id="{33B1D3DF-6A35-4B1E-91A8-6E4B9C352B0D}" type="slidenum">
              <a:rPr lang="en-GB" smtClean="0"/>
              <a:t>26</a:t>
            </a:fld>
            <a:endParaRPr lang="en-GB"/>
          </a:p>
        </p:txBody>
      </p:sp>
    </p:spTree>
    <p:extLst>
      <p:ext uri="{BB962C8B-B14F-4D97-AF65-F5344CB8AC3E}">
        <p14:creationId xmlns:p14="http://schemas.microsoft.com/office/powerpoint/2010/main" val="17988751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29847-E583-4EFF-91ED-871A572C6B36}"/>
              </a:ext>
            </a:extLst>
          </p:cNvPr>
          <p:cNvSpPr>
            <a:spLocks noGrp="1"/>
          </p:cNvSpPr>
          <p:nvPr>
            <p:ph type="title"/>
          </p:nvPr>
        </p:nvSpPr>
        <p:spPr/>
        <p:txBody>
          <a:bodyPr/>
          <a:lstStyle/>
          <a:p>
            <a:r>
              <a:rPr lang="de-DE" dirty="0" err="1"/>
              <a:t>Principle</a:t>
            </a:r>
            <a:r>
              <a:rPr lang="de-DE" dirty="0"/>
              <a:t> # 4</a:t>
            </a:r>
            <a:endParaRPr lang="en-US" dirty="0"/>
          </a:p>
        </p:txBody>
      </p:sp>
      <p:sp>
        <p:nvSpPr>
          <p:cNvPr id="3" name="Content Placeholder 2">
            <a:extLst>
              <a:ext uri="{FF2B5EF4-FFF2-40B4-BE49-F238E27FC236}">
                <a16:creationId xmlns:a16="http://schemas.microsoft.com/office/drawing/2014/main" id="{EF8817B7-5BD5-45F6-8582-4E6873616E0E}"/>
              </a:ext>
            </a:extLst>
          </p:cNvPr>
          <p:cNvSpPr>
            <a:spLocks noGrp="1"/>
          </p:cNvSpPr>
          <p:nvPr>
            <p:ph idx="1"/>
          </p:nvPr>
        </p:nvSpPr>
        <p:spPr/>
        <p:txBody>
          <a:bodyPr>
            <a:normAutofit lnSpcReduction="10000"/>
          </a:bodyPr>
          <a:lstStyle/>
          <a:p>
            <a:r>
              <a:rPr lang="de-DE" b="1" dirty="0" err="1">
                <a:solidFill>
                  <a:schemeClr val="tx2"/>
                </a:solidFill>
              </a:rPr>
              <a:t>Participatory</a:t>
            </a:r>
            <a:r>
              <a:rPr lang="de-DE" b="1" dirty="0">
                <a:solidFill>
                  <a:schemeClr val="tx2"/>
                </a:solidFill>
              </a:rPr>
              <a:t> </a:t>
            </a:r>
            <a:r>
              <a:rPr lang="de-DE" b="1" dirty="0" err="1">
                <a:solidFill>
                  <a:schemeClr val="tx2"/>
                </a:solidFill>
              </a:rPr>
              <a:t>approach</a:t>
            </a:r>
            <a:r>
              <a:rPr lang="de-DE" b="1" dirty="0">
                <a:solidFill>
                  <a:schemeClr val="tx2"/>
                </a:solidFill>
              </a:rPr>
              <a:t> </a:t>
            </a:r>
            <a:r>
              <a:rPr lang="de-DE" b="1" dirty="0" err="1">
                <a:solidFill>
                  <a:schemeClr val="tx2"/>
                </a:solidFill>
              </a:rPr>
              <a:t>to</a:t>
            </a:r>
            <a:r>
              <a:rPr lang="de-DE" b="1" dirty="0">
                <a:solidFill>
                  <a:schemeClr val="tx2"/>
                </a:solidFill>
              </a:rPr>
              <a:t> </a:t>
            </a:r>
            <a:r>
              <a:rPr lang="de-DE" b="1" dirty="0" err="1">
                <a:solidFill>
                  <a:schemeClr val="tx2"/>
                </a:solidFill>
              </a:rPr>
              <a:t>sustainable</a:t>
            </a:r>
            <a:r>
              <a:rPr lang="de-DE" b="1" dirty="0">
                <a:solidFill>
                  <a:schemeClr val="tx2"/>
                </a:solidFill>
              </a:rPr>
              <a:t> </a:t>
            </a:r>
            <a:r>
              <a:rPr lang="de-DE" b="1" dirty="0" err="1">
                <a:solidFill>
                  <a:schemeClr val="tx2"/>
                </a:solidFill>
              </a:rPr>
              <a:t>development</a:t>
            </a:r>
            <a:endParaRPr lang="de-DE" b="1" dirty="0">
              <a:solidFill>
                <a:schemeClr val="tx2"/>
              </a:solidFill>
            </a:endParaRPr>
          </a:p>
          <a:p>
            <a:r>
              <a:rPr lang="en-US" dirty="0"/>
              <a:t>Sustainable development cannot be achieved via the efforts of a single individual or group. This is a community obligation that demands cooperation from all individuals and relevant institutions.</a:t>
            </a:r>
          </a:p>
          <a:p>
            <a:r>
              <a:rPr lang="en-US" dirty="0"/>
              <a:t>The principle of participation and engagement in sustainable development recognizes the importance of inclusivity, empowerment, and collaboration. By involving stakeholders at all levels, sustainable development endeavors are more likely to be contextually relevant, socially accepted, and successful in achieving their intended goals.</a:t>
            </a:r>
          </a:p>
          <a:p>
            <a:endParaRPr lang="en-US" dirty="0"/>
          </a:p>
        </p:txBody>
      </p:sp>
      <p:sp>
        <p:nvSpPr>
          <p:cNvPr id="4" name="Slide Number Placeholder 3">
            <a:extLst>
              <a:ext uri="{FF2B5EF4-FFF2-40B4-BE49-F238E27FC236}">
                <a16:creationId xmlns:a16="http://schemas.microsoft.com/office/drawing/2014/main" id="{EF144A16-93DE-4D81-A15F-0511DF08AF0E}"/>
              </a:ext>
            </a:extLst>
          </p:cNvPr>
          <p:cNvSpPr>
            <a:spLocks noGrp="1"/>
          </p:cNvSpPr>
          <p:nvPr>
            <p:ph type="sldNum" sz="quarter" idx="12"/>
          </p:nvPr>
        </p:nvSpPr>
        <p:spPr/>
        <p:txBody>
          <a:bodyPr/>
          <a:lstStyle/>
          <a:p>
            <a:fld id="{33B1D3DF-6A35-4B1E-91A8-6E4B9C352B0D}" type="slidenum">
              <a:rPr lang="en-GB" smtClean="0"/>
              <a:t>27</a:t>
            </a:fld>
            <a:endParaRPr lang="en-GB"/>
          </a:p>
        </p:txBody>
      </p:sp>
    </p:spTree>
    <p:extLst>
      <p:ext uri="{BB962C8B-B14F-4D97-AF65-F5344CB8AC3E}">
        <p14:creationId xmlns:p14="http://schemas.microsoft.com/office/powerpoint/2010/main" val="2607937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29847-E583-4EFF-91ED-871A572C6B36}"/>
              </a:ext>
            </a:extLst>
          </p:cNvPr>
          <p:cNvSpPr>
            <a:spLocks noGrp="1"/>
          </p:cNvSpPr>
          <p:nvPr>
            <p:ph type="title"/>
          </p:nvPr>
        </p:nvSpPr>
        <p:spPr/>
        <p:txBody>
          <a:bodyPr/>
          <a:lstStyle/>
          <a:p>
            <a:r>
              <a:rPr lang="de-DE" dirty="0" err="1"/>
              <a:t>Principle</a:t>
            </a:r>
            <a:r>
              <a:rPr lang="de-DE" dirty="0"/>
              <a:t> # 4</a:t>
            </a:r>
            <a:endParaRPr lang="en-US" dirty="0"/>
          </a:p>
        </p:txBody>
      </p:sp>
      <p:sp>
        <p:nvSpPr>
          <p:cNvPr id="3" name="Content Placeholder 2">
            <a:extLst>
              <a:ext uri="{FF2B5EF4-FFF2-40B4-BE49-F238E27FC236}">
                <a16:creationId xmlns:a16="http://schemas.microsoft.com/office/drawing/2014/main" id="{EF8817B7-5BD5-45F6-8582-4E6873616E0E}"/>
              </a:ext>
            </a:extLst>
          </p:cNvPr>
          <p:cNvSpPr>
            <a:spLocks noGrp="1"/>
          </p:cNvSpPr>
          <p:nvPr>
            <p:ph idx="1"/>
          </p:nvPr>
        </p:nvSpPr>
        <p:spPr/>
        <p:txBody>
          <a:bodyPr>
            <a:normAutofit/>
          </a:bodyPr>
          <a:lstStyle/>
          <a:p>
            <a:r>
              <a:rPr lang="en-US" dirty="0"/>
              <a:t>The participation of all relevant stakeholders also ensures that:</a:t>
            </a:r>
          </a:p>
          <a:p>
            <a:pPr lvl="1"/>
            <a:r>
              <a:rPr lang="en-US" dirty="0"/>
              <a:t> local knowledge and wisdom is incorporated into the development plans. </a:t>
            </a:r>
          </a:p>
          <a:p>
            <a:pPr lvl="1"/>
            <a:r>
              <a:rPr lang="de-DE" dirty="0"/>
              <a:t>T</a:t>
            </a:r>
            <a:r>
              <a:rPr lang="en-US" dirty="0"/>
              <a:t>he decision-making processes are open and transparent.</a:t>
            </a:r>
          </a:p>
          <a:p>
            <a:pPr lvl="1"/>
            <a:r>
              <a:rPr lang="de-DE" dirty="0"/>
              <a:t>I</a:t>
            </a:r>
            <a:r>
              <a:rPr lang="en-US" dirty="0"/>
              <a:t>t contributes to the empowerment of local communities. </a:t>
            </a:r>
          </a:p>
          <a:p>
            <a:pPr lvl="1"/>
            <a:r>
              <a:rPr lang="de-DE" dirty="0"/>
              <a:t>C</a:t>
            </a:r>
            <a:r>
              <a:rPr lang="en-US" dirty="0" err="1"/>
              <a:t>onflicts</a:t>
            </a:r>
            <a:r>
              <a:rPr lang="en-US" dirty="0"/>
              <a:t> are minimized and solutions are accepted to all parties involved.</a:t>
            </a:r>
          </a:p>
          <a:p>
            <a:endParaRPr lang="en-US" dirty="0"/>
          </a:p>
        </p:txBody>
      </p:sp>
      <p:sp>
        <p:nvSpPr>
          <p:cNvPr id="4" name="Slide Number Placeholder 3">
            <a:extLst>
              <a:ext uri="{FF2B5EF4-FFF2-40B4-BE49-F238E27FC236}">
                <a16:creationId xmlns:a16="http://schemas.microsoft.com/office/drawing/2014/main" id="{EF144A16-93DE-4D81-A15F-0511DF08AF0E}"/>
              </a:ext>
            </a:extLst>
          </p:cNvPr>
          <p:cNvSpPr>
            <a:spLocks noGrp="1"/>
          </p:cNvSpPr>
          <p:nvPr>
            <p:ph type="sldNum" sz="quarter" idx="12"/>
          </p:nvPr>
        </p:nvSpPr>
        <p:spPr/>
        <p:txBody>
          <a:bodyPr/>
          <a:lstStyle/>
          <a:p>
            <a:fld id="{33B1D3DF-6A35-4B1E-91A8-6E4B9C352B0D}" type="slidenum">
              <a:rPr lang="en-GB" smtClean="0"/>
              <a:t>28</a:t>
            </a:fld>
            <a:endParaRPr lang="en-GB"/>
          </a:p>
        </p:txBody>
      </p:sp>
    </p:spTree>
    <p:extLst>
      <p:ext uri="{BB962C8B-B14F-4D97-AF65-F5344CB8AC3E}">
        <p14:creationId xmlns:p14="http://schemas.microsoft.com/office/powerpoint/2010/main" val="2111912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29847-E583-4EFF-91ED-871A572C6B36}"/>
              </a:ext>
            </a:extLst>
          </p:cNvPr>
          <p:cNvSpPr>
            <a:spLocks noGrp="1"/>
          </p:cNvSpPr>
          <p:nvPr>
            <p:ph type="title"/>
          </p:nvPr>
        </p:nvSpPr>
        <p:spPr/>
        <p:txBody>
          <a:bodyPr/>
          <a:lstStyle/>
          <a:p>
            <a:r>
              <a:rPr lang="de-DE" dirty="0" err="1"/>
              <a:t>Principle</a:t>
            </a:r>
            <a:r>
              <a:rPr lang="de-DE" dirty="0"/>
              <a:t> # 5</a:t>
            </a:r>
            <a:endParaRPr lang="en-US" dirty="0"/>
          </a:p>
        </p:txBody>
      </p:sp>
      <p:sp>
        <p:nvSpPr>
          <p:cNvPr id="3" name="Content Placeholder 2">
            <a:extLst>
              <a:ext uri="{FF2B5EF4-FFF2-40B4-BE49-F238E27FC236}">
                <a16:creationId xmlns:a16="http://schemas.microsoft.com/office/drawing/2014/main" id="{EF8817B7-5BD5-45F6-8582-4E6873616E0E}"/>
              </a:ext>
            </a:extLst>
          </p:cNvPr>
          <p:cNvSpPr>
            <a:spLocks noGrp="1"/>
          </p:cNvSpPr>
          <p:nvPr>
            <p:ph idx="1"/>
          </p:nvPr>
        </p:nvSpPr>
        <p:spPr/>
        <p:txBody>
          <a:bodyPr>
            <a:normAutofit/>
          </a:bodyPr>
          <a:lstStyle/>
          <a:p>
            <a:r>
              <a:rPr lang="de-DE" b="1" dirty="0">
                <a:solidFill>
                  <a:schemeClr val="tx2"/>
                </a:solidFill>
              </a:rPr>
              <a:t>Progressive social </a:t>
            </a:r>
            <a:r>
              <a:rPr lang="de-DE" b="1" dirty="0" err="1">
                <a:solidFill>
                  <a:schemeClr val="tx2"/>
                </a:solidFill>
              </a:rPr>
              <a:t>traditions</a:t>
            </a:r>
            <a:r>
              <a:rPr lang="de-DE" b="1" dirty="0">
                <a:solidFill>
                  <a:schemeClr val="tx2"/>
                </a:solidFill>
              </a:rPr>
              <a:t>, </a:t>
            </a:r>
            <a:r>
              <a:rPr lang="de-DE" b="1" dirty="0" err="1">
                <a:solidFill>
                  <a:schemeClr val="tx2"/>
                </a:solidFill>
              </a:rPr>
              <a:t>customs</a:t>
            </a:r>
            <a:r>
              <a:rPr lang="de-DE" b="1" dirty="0">
                <a:solidFill>
                  <a:schemeClr val="tx2"/>
                </a:solidFill>
              </a:rPr>
              <a:t> and </a:t>
            </a:r>
            <a:r>
              <a:rPr lang="de-DE" b="1" dirty="0" err="1">
                <a:solidFill>
                  <a:schemeClr val="tx2"/>
                </a:solidFill>
              </a:rPr>
              <a:t>political</a:t>
            </a:r>
            <a:r>
              <a:rPr lang="de-DE" b="1" dirty="0">
                <a:solidFill>
                  <a:schemeClr val="tx2"/>
                </a:solidFill>
              </a:rPr>
              <a:t> </a:t>
            </a:r>
            <a:r>
              <a:rPr lang="de-DE" b="1" dirty="0" err="1">
                <a:solidFill>
                  <a:schemeClr val="tx2"/>
                </a:solidFill>
              </a:rPr>
              <a:t>culture</a:t>
            </a:r>
            <a:endParaRPr lang="de-DE" b="1" dirty="0">
              <a:solidFill>
                <a:schemeClr val="tx2"/>
              </a:solidFill>
            </a:endParaRPr>
          </a:p>
          <a:p>
            <a:r>
              <a:rPr lang="en-US" dirty="0"/>
              <a:t>To promote sustainable development, it is crucial to build and uphold progressive traditional and political cultures that not only unite society but also prioritize environmental conservation.</a:t>
            </a:r>
          </a:p>
          <a:p>
            <a:r>
              <a:rPr lang="de-DE" dirty="0"/>
              <a:t>This will </a:t>
            </a:r>
            <a:r>
              <a:rPr lang="de-DE" dirty="0" err="1"/>
              <a:t>ensure</a:t>
            </a:r>
            <a:r>
              <a:rPr lang="de-DE" dirty="0"/>
              <a:t> a </a:t>
            </a:r>
            <a:r>
              <a:rPr lang="de-DE" dirty="0" err="1"/>
              <a:t>change</a:t>
            </a:r>
            <a:r>
              <a:rPr lang="de-DE" dirty="0"/>
              <a:t> in personal and </a:t>
            </a:r>
            <a:r>
              <a:rPr lang="de-DE" dirty="0" err="1"/>
              <a:t>community</a:t>
            </a:r>
            <a:r>
              <a:rPr lang="de-DE" dirty="0"/>
              <a:t> </a:t>
            </a:r>
            <a:r>
              <a:rPr lang="de-DE" dirty="0" err="1"/>
              <a:t>attitutde</a:t>
            </a:r>
            <a:r>
              <a:rPr lang="de-DE" dirty="0"/>
              <a:t> </a:t>
            </a:r>
            <a:r>
              <a:rPr lang="de-DE" dirty="0" err="1"/>
              <a:t>towards</a:t>
            </a:r>
            <a:r>
              <a:rPr lang="de-DE" dirty="0"/>
              <a:t> </a:t>
            </a:r>
            <a:r>
              <a:rPr lang="de-DE" dirty="0" err="1"/>
              <a:t>the</a:t>
            </a:r>
            <a:r>
              <a:rPr lang="de-DE" dirty="0"/>
              <a:t> </a:t>
            </a:r>
            <a:r>
              <a:rPr lang="de-DE" dirty="0" err="1"/>
              <a:t>environment</a:t>
            </a:r>
            <a:r>
              <a:rPr lang="de-DE" dirty="0"/>
              <a:t>. </a:t>
            </a:r>
            <a:endParaRPr lang="en-US" dirty="0"/>
          </a:p>
        </p:txBody>
      </p:sp>
      <p:sp>
        <p:nvSpPr>
          <p:cNvPr id="4" name="Slide Number Placeholder 3">
            <a:extLst>
              <a:ext uri="{FF2B5EF4-FFF2-40B4-BE49-F238E27FC236}">
                <a16:creationId xmlns:a16="http://schemas.microsoft.com/office/drawing/2014/main" id="{EF144A16-93DE-4D81-A15F-0511DF08AF0E}"/>
              </a:ext>
            </a:extLst>
          </p:cNvPr>
          <p:cNvSpPr>
            <a:spLocks noGrp="1"/>
          </p:cNvSpPr>
          <p:nvPr>
            <p:ph type="sldNum" sz="quarter" idx="12"/>
          </p:nvPr>
        </p:nvSpPr>
        <p:spPr/>
        <p:txBody>
          <a:bodyPr/>
          <a:lstStyle/>
          <a:p>
            <a:fld id="{33B1D3DF-6A35-4B1E-91A8-6E4B9C352B0D}" type="slidenum">
              <a:rPr lang="en-GB" smtClean="0"/>
              <a:t>29</a:t>
            </a:fld>
            <a:endParaRPr lang="en-GB"/>
          </a:p>
        </p:txBody>
      </p:sp>
    </p:spTree>
    <p:extLst>
      <p:ext uri="{BB962C8B-B14F-4D97-AF65-F5344CB8AC3E}">
        <p14:creationId xmlns:p14="http://schemas.microsoft.com/office/powerpoint/2010/main" val="1378786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909DB2-51F9-4B87-A735-7DE919B7C1CF}"/>
              </a:ext>
            </a:extLst>
          </p:cNvPr>
          <p:cNvSpPr>
            <a:spLocks noGrp="1"/>
          </p:cNvSpPr>
          <p:nvPr>
            <p:ph type="sldNum" sz="quarter" idx="12"/>
          </p:nvPr>
        </p:nvSpPr>
        <p:spPr/>
        <p:txBody>
          <a:bodyPr/>
          <a:lstStyle/>
          <a:p>
            <a:fld id="{33B1D3DF-6A35-4B1E-91A8-6E4B9C352B0D}" type="slidenum">
              <a:rPr lang="en-GB" smtClean="0"/>
              <a:t>3</a:t>
            </a:fld>
            <a:endParaRPr lang="en-GB" dirty="0"/>
          </a:p>
        </p:txBody>
      </p:sp>
      <p:sp>
        <p:nvSpPr>
          <p:cNvPr id="6" name="Content Placeholder 5">
            <a:extLst>
              <a:ext uri="{FF2B5EF4-FFF2-40B4-BE49-F238E27FC236}">
                <a16:creationId xmlns:a16="http://schemas.microsoft.com/office/drawing/2014/main" id="{0BAF55A6-DC2F-4C94-980A-B9C753EDFFAA}"/>
              </a:ext>
            </a:extLst>
          </p:cNvPr>
          <p:cNvSpPr>
            <a:spLocks noGrp="1"/>
          </p:cNvSpPr>
          <p:nvPr>
            <p:ph idx="1"/>
          </p:nvPr>
        </p:nvSpPr>
        <p:spPr/>
        <p:txBody>
          <a:bodyPr/>
          <a:lstStyle/>
          <a:p>
            <a:pPr>
              <a:buFont typeface="Arial" panose="020B0604020202020204" pitchFamily="34" charset="0"/>
              <a:buChar char="•"/>
            </a:pPr>
            <a:r>
              <a:rPr lang="da-DK" sz="2000" dirty="0"/>
              <a:t> </a:t>
            </a:r>
            <a:r>
              <a:rPr lang="da-DK" sz="2400" b="1" dirty="0"/>
              <a:t>Pillars and Principles of Sustainable Development</a:t>
            </a:r>
          </a:p>
          <a:p>
            <a:pPr lvl="1">
              <a:buFont typeface="Arial" panose="020B0604020202020204" pitchFamily="34" charset="0"/>
              <a:buChar char="•"/>
            </a:pPr>
            <a:r>
              <a:rPr lang="en-US" sz="1800" dirty="0"/>
              <a:t>The three pillars of sustainable development </a:t>
            </a:r>
          </a:p>
          <a:p>
            <a:pPr lvl="1">
              <a:buFont typeface="Arial" panose="020B0604020202020204" pitchFamily="34" charset="0"/>
              <a:buChar char="•"/>
            </a:pPr>
            <a:r>
              <a:rPr lang="en-US" sz="1800" dirty="0"/>
              <a:t>Principles of sustainable development</a:t>
            </a:r>
            <a:endParaRPr lang="en-US" dirty="0"/>
          </a:p>
        </p:txBody>
      </p:sp>
      <p:sp>
        <p:nvSpPr>
          <p:cNvPr id="8" name="Title 7">
            <a:extLst>
              <a:ext uri="{FF2B5EF4-FFF2-40B4-BE49-F238E27FC236}">
                <a16:creationId xmlns:a16="http://schemas.microsoft.com/office/drawing/2014/main" id="{6F5869FC-1464-429C-8C57-522E85B29835}"/>
              </a:ext>
            </a:extLst>
          </p:cNvPr>
          <p:cNvSpPr>
            <a:spLocks noGrp="1"/>
          </p:cNvSpPr>
          <p:nvPr>
            <p:ph type="title"/>
          </p:nvPr>
        </p:nvSpPr>
        <p:spPr/>
        <p:txBody>
          <a:bodyPr/>
          <a:lstStyle/>
          <a:p>
            <a:r>
              <a:rPr lang="de-DE" dirty="0"/>
              <a:t>Agenda</a:t>
            </a:r>
            <a:endParaRPr lang="en-US" dirty="0"/>
          </a:p>
        </p:txBody>
      </p:sp>
    </p:spTree>
    <p:extLst>
      <p:ext uri="{BB962C8B-B14F-4D97-AF65-F5344CB8AC3E}">
        <p14:creationId xmlns:p14="http://schemas.microsoft.com/office/powerpoint/2010/main" val="33938754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9EA27-32C8-471D-81BE-C4841B6E136E}"/>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2B2905DE-C1EC-448D-80AD-77E17CF30945}"/>
              </a:ext>
            </a:extLst>
          </p:cNvPr>
          <p:cNvSpPr>
            <a:spLocks noGrp="1"/>
          </p:cNvSpPr>
          <p:nvPr>
            <p:ph idx="1"/>
          </p:nvPr>
        </p:nvSpPr>
        <p:spPr/>
        <p:txBody>
          <a:bodyPr>
            <a:normAutofit/>
          </a:bodyPr>
          <a:lstStyle/>
          <a:p>
            <a:pPr marL="0" indent="0">
              <a:buNone/>
            </a:pPr>
            <a:r>
              <a:rPr lang="en-US" sz="1600" dirty="0" err="1"/>
              <a:t>Zhai</a:t>
            </a:r>
            <a:r>
              <a:rPr lang="en-US" sz="1600" dirty="0"/>
              <a:t>, T. T., &amp; Chang, Y. C. (2019). Standing of environmental public-interest litigants in China: Evolution, obstacles and solutions. Journal of Environmental Law, 30, 369–397. doi:10.1093/</a:t>
            </a:r>
            <a:r>
              <a:rPr lang="en-US" sz="1600" dirty="0" err="1"/>
              <a:t>jel</a:t>
            </a:r>
            <a:r>
              <a:rPr lang="en-US" sz="1600" dirty="0"/>
              <a:t>/eqy011. </a:t>
            </a:r>
          </a:p>
          <a:p>
            <a:pPr marL="0" indent="0">
              <a:buNone/>
            </a:pPr>
            <a:r>
              <a:rPr lang="de-DE" sz="1600" dirty="0"/>
              <a:t>Grasso, A. 2023. LinkedIn. </a:t>
            </a:r>
            <a:r>
              <a:rPr lang="de-DE" sz="1600" dirty="0">
                <a:hlinkClick r:id="rId2"/>
              </a:rPr>
              <a:t>https://www.linkedin.com/pulse/seamless-fusion-environmental-social-economic-digital-antonio-grasso/</a:t>
            </a:r>
            <a:r>
              <a:rPr lang="de-DE" sz="1600" dirty="0"/>
              <a:t> </a:t>
            </a:r>
            <a:endParaRPr lang="en-US" sz="1600" dirty="0"/>
          </a:p>
          <a:p>
            <a:pPr marL="0" indent="0">
              <a:buNone/>
            </a:pPr>
            <a:r>
              <a:rPr lang="en-US" sz="1600" dirty="0"/>
              <a:t>Fischer, M., </a:t>
            </a:r>
            <a:r>
              <a:rPr lang="en-US" sz="1600" dirty="0" err="1"/>
              <a:t>Foord</a:t>
            </a:r>
            <a:r>
              <a:rPr lang="en-US" sz="1600" dirty="0"/>
              <a:t>, D., </a:t>
            </a:r>
            <a:r>
              <a:rPr lang="en-US" sz="1600" dirty="0" err="1"/>
              <a:t>Frecè</a:t>
            </a:r>
            <a:r>
              <a:rPr lang="en-US" sz="1600" dirty="0"/>
              <a:t>, J., Hillebrand, K., Kissling-</a:t>
            </a:r>
            <a:r>
              <a:rPr lang="en-US" sz="1600" dirty="0" err="1"/>
              <a:t>Näf</a:t>
            </a:r>
            <a:r>
              <a:rPr lang="en-US" sz="1600" dirty="0"/>
              <a:t>, I., </a:t>
            </a:r>
            <a:r>
              <a:rPr lang="en-US" sz="1600" dirty="0" err="1"/>
              <a:t>Meili</a:t>
            </a:r>
            <a:r>
              <a:rPr lang="en-US" sz="1600" dirty="0"/>
              <a:t>, R., </a:t>
            </a:r>
            <a:r>
              <a:rPr lang="en-US" sz="1600" dirty="0" err="1"/>
              <a:t>Peskova</a:t>
            </a:r>
            <a:r>
              <a:rPr lang="en-US" sz="1600" dirty="0"/>
              <a:t>, M., </a:t>
            </a:r>
            <a:r>
              <a:rPr lang="en-US" sz="1600" dirty="0" err="1"/>
              <a:t>Risi</a:t>
            </a:r>
            <a:r>
              <a:rPr lang="en-US" sz="1600" dirty="0"/>
              <a:t>, D., </a:t>
            </a:r>
            <a:r>
              <a:rPr lang="en-US" sz="1600" dirty="0" err="1"/>
              <a:t>Schmidpeter</a:t>
            </a:r>
            <a:r>
              <a:rPr lang="en-US" sz="1600" dirty="0"/>
              <a:t>, R., &amp; Stucki, T. (2023). The Concept of Sustainable Development. In M. Fischer, D. </a:t>
            </a:r>
            <a:r>
              <a:rPr lang="en-US" sz="1600" dirty="0" err="1"/>
              <a:t>Foord</a:t>
            </a:r>
            <a:r>
              <a:rPr lang="en-US" sz="1600" dirty="0"/>
              <a:t>, J. </a:t>
            </a:r>
            <a:r>
              <a:rPr lang="en-US" sz="1600" dirty="0" err="1"/>
              <a:t>Frecè</a:t>
            </a:r>
            <a:r>
              <a:rPr lang="en-US" sz="1600" dirty="0"/>
              <a:t>, K. Hillebrand, I. Kissling-</a:t>
            </a:r>
            <a:r>
              <a:rPr lang="en-US" sz="1600" dirty="0" err="1"/>
              <a:t>Näf</a:t>
            </a:r>
            <a:r>
              <a:rPr lang="en-US" sz="1600" dirty="0"/>
              <a:t>, R. </a:t>
            </a:r>
            <a:r>
              <a:rPr lang="en-US" sz="1600" dirty="0" err="1"/>
              <a:t>Meili</a:t>
            </a:r>
            <a:r>
              <a:rPr lang="en-US" sz="1600" dirty="0"/>
              <a:t>, M. </a:t>
            </a:r>
            <a:r>
              <a:rPr lang="en-US" sz="1600" dirty="0" err="1"/>
              <a:t>Peskova</a:t>
            </a:r>
            <a:r>
              <a:rPr lang="en-US" sz="1600" dirty="0"/>
              <a:t>, D. </a:t>
            </a:r>
            <a:r>
              <a:rPr lang="en-US" sz="1600" dirty="0" err="1"/>
              <a:t>Risi</a:t>
            </a:r>
            <a:r>
              <a:rPr lang="en-US" sz="1600" dirty="0"/>
              <a:t>, R. </a:t>
            </a:r>
            <a:r>
              <a:rPr lang="en-US" sz="1600" dirty="0" err="1"/>
              <a:t>Schmidpeter</a:t>
            </a:r>
            <a:r>
              <a:rPr lang="en-US" sz="1600" dirty="0"/>
              <a:t>, &amp; T. Stucki (Eds.), Sustainable Business: Managing the Challenges of the 21st Century (pp. 17–27). Springer International Publishing. </a:t>
            </a:r>
            <a:r>
              <a:rPr lang="en-US" sz="1600" dirty="0">
                <a:hlinkClick r:id="rId3"/>
              </a:rPr>
              <a:t>https://doi.org/10.1007/978-3-031-25397-3_2</a:t>
            </a:r>
            <a:r>
              <a:rPr lang="en-US" sz="1600" dirty="0"/>
              <a:t>.</a:t>
            </a:r>
          </a:p>
          <a:p>
            <a:pPr marL="0" indent="0">
              <a:buNone/>
            </a:pPr>
            <a:r>
              <a:rPr lang="en-US" sz="1600" dirty="0"/>
              <a:t>Purvis, B., Mao, Y., &amp; Robinson, D. (2019). Three pillars of sustainability: In search of conceptual origins. Sustainability Science, 14(3), 681–695. https://doi.org/10.1007/s11625-018-0627-5</a:t>
            </a:r>
          </a:p>
          <a:p>
            <a:pPr marL="0" indent="0">
              <a:buNone/>
            </a:pPr>
            <a:endParaRPr lang="en-US" sz="1600" dirty="0"/>
          </a:p>
          <a:p>
            <a:pPr marL="0" indent="0">
              <a:buNone/>
            </a:pPr>
            <a:endParaRPr lang="en-US" sz="1600" dirty="0"/>
          </a:p>
        </p:txBody>
      </p:sp>
      <p:sp>
        <p:nvSpPr>
          <p:cNvPr id="4" name="Slide Number Placeholder 3">
            <a:extLst>
              <a:ext uri="{FF2B5EF4-FFF2-40B4-BE49-F238E27FC236}">
                <a16:creationId xmlns:a16="http://schemas.microsoft.com/office/drawing/2014/main" id="{E650442A-5348-4794-A065-4B333AFC17BE}"/>
              </a:ext>
            </a:extLst>
          </p:cNvPr>
          <p:cNvSpPr>
            <a:spLocks noGrp="1"/>
          </p:cNvSpPr>
          <p:nvPr>
            <p:ph type="sldNum" sz="quarter" idx="12"/>
          </p:nvPr>
        </p:nvSpPr>
        <p:spPr/>
        <p:txBody>
          <a:bodyPr/>
          <a:lstStyle/>
          <a:p>
            <a:fld id="{33B1D3DF-6A35-4B1E-91A8-6E4B9C352B0D}" type="slidenum">
              <a:rPr lang="en-GB" smtClean="0"/>
              <a:t>30</a:t>
            </a:fld>
            <a:endParaRPr lang="en-GB"/>
          </a:p>
        </p:txBody>
      </p:sp>
    </p:spTree>
    <p:extLst>
      <p:ext uri="{BB962C8B-B14F-4D97-AF65-F5344CB8AC3E}">
        <p14:creationId xmlns:p14="http://schemas.microsoft.com/office/powerpoint/2010/main" val="33167303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9EA27-32C8-471D-81BE-C4841B6E136E}"/>
              </a:ext>
            </a:extLst>
          </p:cNvPr>
          <p:cNvSpPr>
            <a:spLocks noGrp="1"/>
          </p:cNvSpPr>
          <p:nvPr>
            <p:ph type="title"/>
          </p:nvPr>
        </p:nvSpPr>
        <p:spPr/>
        <p:txBody>
          <a:bodyPr/>
          <a:lstStyle/>
          <a:p>
            <a:r>
              <a:rPr lang="en-US" dirty="0"/>
              <a:t>Further Resources for teachers</a:t>
            </a:r>
          </a:p>
        </p:txBody>
      </p:sp>
      <p:sp>
        <p:nvSpPr>
          <p:cNvPr id="3" name="Content Placeholder 2">
            <a:extLst>
              <a:ext uri="{FF2B5EF4-FFF2-40B4-BE49-F238E27FC236}">
                <a16:creationId xmlns:a16="http://schemas.microsoft.com/office/drawing/2014/main" id="{2B2905DE-C1EC-448D-80AD-77E17CF30945}"/>
              </a:ext>
            </a:extLst>
          </p:cNvPr>
          <p:cNvSpPr>
            <a:spLocks noGrp="1"/>
          </p:cNvSpPr>
          <p:nvPr>
            <p:ph idx="1"/>
          </p:nvPr>
        </p:nvSpPr>
        <p:spPr/>
        <p:txBody>
          <a:bodyPr>
            <a:normAutofit/>
          </a:bodyPr>
          <a:lstStyle/>
          <a:p>
            <a:pPr>
              <a:buFont typeface="Arial" panose="020B0604020202020204" pitchFamily="34" charset="0"/>
              <a:buChar char="•"/>
            </a:pPr>
            <a:r>
              <a:rPr lang="en-US" sz="2000" dirty="0"/>
              <a:t>Mensah, J. (2019). Sustainable development: Meaning, history, principles, pillars, and implications for human action: Literature review. Cogent Social Sciences, 5(1), 1653531. </a:t>
            </a:r>
            <a:r>
              <a:rPr lang="en-US" sz="2000" dirty="0">
                <a:hlinkClick r:id="rId2"/>
              </a:rPr>
              <a:t>https://doi.org/10.1080/23311886.2019.1653531</a:t>
            </a:r>
            <a:r>
              <a:rPr lang="en-US" sz="2000" dirty="0"/>
              <a:t>. </a:t>
            </a:r>
          </a:p>
          <a:p>
            <a:pPr>
              <a:buFont typeface="Arial" panose="020B0604020202020204" pitchFamily="34" charset="0"/>
              <a:buChar char="•"/>
            </a:pPr>
            <a:r>
              <a:rPr lang="en-US" sz="2000" dirty="0"/>
              <a:t>Purvis, B., Mao, Y., &amp; Robinson, D. (2019). Three pillars of sustainability: In search of conceptual origins. Sustainability Science, 14(3), 681–695. https://doi.org/10.1007/s11625-018-0627-5</a:t>
            </a:r>
          </a:p>
        </p:txBody>
      </p:sp>
      <p:sp>
        <p:nvSpPr>
          <p:cNvPr id="4" name="Slide Number Placeholder 3">
            <a:extLst>
              <a:ext uri="{FF2B5EF4-FFF2-40B4-BE49-F238E27FC236}">
                <a16:creationId xmlns:a16="http://schemas.microsoft.com/office/drawing/2014/main" id="{E650442A-5348-4794-A065-4B333AFC17BE}"/>
              </a:ext>
            </a:extLst>
          </p:cNvPr>
          <p:cNvSpPr>
            <a:spLocks noGrp="1"/>
          </p:cNvSpPr>
          <p:nvPr>
            <p:ph type="sldNum" sz="quarter" idx="12"/>
          </p:nvPr>
        </p:nvSpPr>
        <p:spPr/>
        <p:txBody>
          <a:bodyPr/>
          <a:lstStyle/>
          <a:p>
            <a:fld id="{33B1D3DF-6A35-4B1E-91A8-6E4B9C352B0D}" type="slidenum">
              <a:rPr lang="en-GB" smtClean="0"/>
              <a:t>31</a:t>
            </a:fld>
            <a:endParaRPr lang="en-GB"/>
          </a:p>
        </p:txBody>
      </p:sp>
    </p:spTree>
    <p:extLst>
      <p:ext uri="{BB962C8B-B14F-4D97-AF65-F5344CB8AC3E}">
        <p14:creationId xmlns:p14="http://schemas.microsoft.com/office/powerpoint/2010/main" val="14625678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9EA27-32C8-471D-81BE-C4841B6E136E}"/>
              </a:ext>
            </a:extLst>
          </p:cNvPr>
          <p:cNvSpPr>
            <a:spLocks noGrp="1"/>
          </p:cNvSpPr>
          <p:nvPr>
            <p:ph type="title"/>
          </p:nvPr>
        </p:nvSpPr>
        <p:spPr/>
        <p:txBody>
          <a:bodyPr/>
          <a:lstStyle/>
          <a:p>
            <a:r>
              <a:rPr lang="en-US" dirty="0"/>
              <a:t>Notes for Teachers</a:t>
            </a:r>
          </a:p>
        </p:txBody>
      </p:sp>
      <p:sp>
        <p:nvSpPr>
          <p:cNvPr id="3" name="Content Placeholder 2">
            <a:extLst>
              <a:ext uri="{FF2B5EF4-FFF2-40B4-BE49-F238E27FC236}">
                <a16:creationId xmlns:a16="http://schemas.microsoft.com/office/drawing/2014/main" id="{2B2905DE-C1EC-448D-80AD-77E17CF30945}"/>
              </a:ext>
            </a:extLst>
          </p:cNvPr>
          <p:cNvSpPr>
            <a:spLocks noGrp="1"/>
          </p:cNvSpPr>
          <p:nvPr>
            <p:ph idx="1"/>
          </p:nvPr>
        </p:nvSpPr>
        <p:spPr/>
        <p:txBody>
          <a:bodyPr>
            <a:normAutofit/>
          </a:bodyPr>
          <a:lstStyle/>
          <a:p>
            <a:r>
              <a:rPr lang="en-US" sz="2000" i="1" dirty="0">
                <a:solidFill>
                  <a:schemeClr val="tx2"/>
                </a:solidFill>
              </a:rPr>
              <a:t>Slide 4: Ask students about their own definition of Sustainable Development. Write key words and phrases mentioned in each definition, on the board. Conclude by highlighting the multifaceted nature of Sustainable Development. There’s no simple and easy way to describe sustainable development, as it involves a complex interplay of different factors and disciplines.</a:t>
            </a:r>
          </a:p>
          <a:p>
            <a:pPr marL="0" indent="0">
              <a:buNone/>
            </a:pPr>
            <a:endParaRPr lang="en-US" sz="2000" i="1" dirty="0">
              <a:solidFill>
                <a:schemeClr val="tx2"/>
              </a:solidFill>
            </a:endParaRPr>
          </a:p>
          <a:p>
            <a:r>
              <a:rPr lang="de-DE" sz="2000" i="1" dirty="0">
                <a:solidFill>
                  <a:schemeClr val="tx2"/>
                </a:solidFill>
              </a:rPr>
              <a:t>S</a:t>
            </a:r>
            <a:r>
              <a:rPr lang="en-US" sz="2000" i="1" dirty="0" err="1">
                <a:solidFill>
                  <a:schemeClr val="tx2"/>
                </a:solidFill>
              </a:rPr>
              <a:t>lide</a:t>
            </a:r>
            <a:r>
              <a:rPr lang="en-US" sz="2000" i="1" dirty="0">
                <a:solidFill>
                  <a:schemeClr val="tx2"/>
                </a:solidFill>
              </a:rPr>
              <a:t> 18: The integration of sustainable development's three pillars—economic, social, and environmental—is the foundation of a comprehensive strategy to tackling global concerns. Sustainable development aims to create long-term well-being for current and future generations by integrating economic success, social equality, and environmental care. This fusion emphasizes the pillars' interconnectedness, highlighting the importance of inclusive economic growth, fair social advancement, and environmental protection. </a:t>
            </a:r>
          </a:p>
          <a:p>
            <a:endParaRPr lang="en-US" sz="2000" i="1" dirty="0">
              <a:solidFill>
                <a:schemeClr val="tx2"/>
              </a:solidFill>
            </a:endParaRPr>
          </a:p>
          <a:p>
            <a:endParaRPr lang="en-US" sz="2000" i="1" dirty="0">
              <a:solidFill>
                <a:schemeClr val="tx2"/>
              </a:solidFill>
            </a:endParaRPr>
          </a:p>
        </p:txBody>
      </p:sp>
      <p:sp>
        <p:nvSpPr>
          <p:cNvPr id="4" name="Slide Number Placeholder 3">
            <a:extLst>
              <a:ext uri="{FF2B5EF4-FFF2-40B4-BE49-F238E27FC236}">
                <a16:creationId xmlns:a16="http://schemas.microsoft.com/office/drawing/2014/main" id="{E650442A-5348-4794-A065-4B333AFC17BE}"/>
              </a:ext>
            </a:extLst>
          </p:cNvPr>
          <p:cNvSpPr>
            <a:spLocks noGrp="1"/>
          </p:cNvSpPr>
          <p:nvPr>
            <p:ph type="sldNum" sz="quarter" idx="12"/>
          </p:nvPr>
        </p:nvSpPr>
        <p:spPr/>
        <p:txBody>
          <a:bodyPr/>
          <a:lstStyle/>
          <a:p>
            <a:fld id="{33B1D3DF-6A35-4B1E-91A8-6E4B9C352B0D}" type="slidenum">
              <a:rPr lang="en-GB" smtClean="0"/>
              <a:t>32</a:t>
            </a:fld>
            <a:endParaRPr lang="en-GB"/>
          </a:p>
        </p:txBody>
      </p:sp>
    </p:spTree>
    <p:extLst>
      <p:ext uri="{BB962C8B-B14F-4D97-AF65-F5344CB8AC3E}">
        <p14:creationId xmlns:p14="http://schemas.microsoft.com/office/powerpoint/2010/main" val="2323730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3ADBF2-3654-43E6-9DFA-2E681C6E08F4}"/>
              </a:ext>
            </a:extLst>
          </p:cNvPr>
          <p:cNvSpPr>
            <a:spLocks noGrp="1"/>
          </p:cNvSpPr>
          <p:nvPr>
            <p:ph idx="1"/>
          </p:nvPr>
        </p:nvSpPr>
        <p:spPr>
          <a:xfrm>
            <a:off x="947500" y="993014"/>
            <a:ext cx="10583870" cy="5213321"/>
          </a:xfrm>
        </p:spPr>
        <p:txBody>
          <a:bodyPr/>
          <a:lstStyle/>
          <a:p>
            <a:pPr algn="ctr"/>
            <a:r>
              <a:rPr lang="en-US" sz="4400" b="1" dirty="0"/>
              <a:t>Home Task update: Your own definitions of Sustainable Development</a:t>
            </a:r>
          </a:p>
          <a:p>
            <a:endParaRPr lang="en-US" dirty="0"/>
          </a:p>
        </p:txBody>
      </p:sp>
      <p:sp>
        <p:nvSpPr>
          <p:cNvPr id="3" name="Slide Number Placeholder 2">
            <a:extLst>
              <a:ext uri="{FF2B5EF4-FFF2-40B4-BE49-F238E27FC236}">
                <a16:creationId xmlns:a16="http://schemas.microsoft.com/office/drawing/2014/main" id="{6319DA32-27B9-4AAD-BC05-2E98F97B0414}"/>
              </a:ext>
            </a:extLst>
          </p:cNvPr>
          <p:cNvSpPr>
            <a:spLocks noGrp="1"/>
          </p:cNvSpPr>
          <p:nvPr>
            <p:ph type="sldNum" sz="quarter" idx="12"/>
          </p:nvPr>
        </p:nvSpPr>
        <p:spPr/>
        <p:txBody>
          <a:bodyPr/>
          <a:lstStyle/>
          <a:p>
            <a:fld id="{33B1D3DF-6A35-4B1E-91A8-6E4B9C352B0D}" type="slidenum">
              <a:rPr lang="en-GB" smtClean="0"/>
              <a:pPr/>
              <a:t>4</a:t>
            </a:fld>
            <a:endParaRPr lang="en-GB" dirty="0"/>
          </a:p>
        </p:txBody>
      </p:sp>
      <p:sp>
        <p:nvSpPr>
          <p:cNvPr id="5" name="TextBox 4">
            <a:extLst>
              <a:ext uri="{FF2B5EF4-FFF2-40B4-BE49-F238E27FC236}">
                <a16:creationId xmlns:a16="http://schemas.microsoft.com/office/drawing/2014/main" id="{ACEEAD5F-6F60-47D4-8C3B-C1ACA873E6D8}"/>
              </a:ext>
            </a:extLst>
          </p:cNvPr>
          <p:cNvSpPr txBox="1"/>
          <p:nvPr/>
        </p:nvSpPr>
        <p:spPr>
          <a:xfrm>
            <a:off x="1989909" y="2712720"/>
            <a:ext cx="8699862" cy="553998"/>
          </a:xfrm>
          <a:prstGeom prst="rect">
            <a:avLst/>
          </a:prstGeom>
          <a:noFill/>
        </p:spPr>
        <p:txBody>
          <a:bodyPr wrap="square" rtlCol="0">
            <a:spAutoFit/>
          </a:bodyPr>
          <a:lstStyle/>
          <a:p>
            <a:r>
              <a:rPr lang="de-DE" dirty="0">
                <a:solidFill>
                  <a:schemeClr val="bg1"/>
                </a:solidFill>
              </a:rPr>
              <a:t>*Write </a:t>
            </a:r>
            <a:r>
              <a:rPr lang="de-DE" dirty="0" err="1">
                <a:solidFill>
                  <a:schemeClr val="bg1"/>
                </a:solidFill>
              </a:rPr>
              <a:t>key</a:t>
            </a:r>
            <a:r>
              <a:rPr lang="de-DE" dirty="0">
                <a:solidFill>
                  <a:schemeClr val="bg1"/>
                </a:solidFill>
              </a:rPr>
              <a:t> </a:t>
            </a:r>
            <a:r>
              <a:rPr lang="de-DE" dirty="0" err="1">
                <a:solidFill>
                  <a:schemeClr val="bg1"/>
                </a:solidFill>
              </a:rPr>
              <a:t>words</a:t>
            </a:r>
            <a:r>
              <a:rPr lang="de-DE" dirty="0">
                <a:solidFill>
                  <a:schemeClr val="bg1"/>
                </a:solidFill>
              </a:rPr>
              <a:t> </a:t>
            </a:r>
            <a:r>
              <a:rPr lang="de-DE" dirty="0" err="1">
                <a:solidFill>
                  <a:schemeClr val="bg1"/>
                </a:solidFill>
              </a:rPr>
              <a:t>here</a:t>
            </a:r>
            <a:r>
              <a:rPr lang="de-DE" dirty="0">
                <a:solidFill>
                  <a:schemeClr val="bg1"/>
                </a:solidFill>
              </a:rPr>
              <a:t>.</a:t>
            </a:r>
          </a:p>
          <a:p>
            <a:r>
              <a:rPr lang="de-DE" sz="1200" dirty="0">
                <a:solidFill>
                  <a:schemeClr val="bg1"/>
                </a:solidFill>
              </a:rPr>
              <a:t>See </a:t>
            </a:r>
            <a:r>
              <a:rPr lang="de-DE" sz="1200" dirty="0" err="1">
                <a:solidFill>
                  <a:schemeClr val="bg1"/>
                </a:solidFill>
              </a:rPr>
              <a:t>slide</a:t>
            </a:r>
            <a:r>
              <a:rPr lang="de-DE" sz="1200" dirty="0">
                <a:solidFill>
                  <a:schemeClr val="bg1"/>
                </a:solidFill>
              </a:rPr>
              <a:t> ‘Notes </a:t>
            </a:r>
            <a:r>
              <a:rPr lang="de-DE" sz="1200" dirty="0" err="1">
                <a:solidFill>
                  <a:schemeClr val="bg1"/>
                </a:solidFill>
              </a:rPr>
              <a:t>for</a:t>
            </a:r>
            <a:r>
              <a:rPr lang="de-DE" sz="1200" dirty="0">
                <a:solidFill>
                  <a:schemeClr val="bg1"/>
                </a:solidFill>
              </a:rPr>
              <a:t> Teachers‘ </a:t>
            </a:r>
            <a:r>
              <a:rPr lang="de-DE" sz="1200" dirty="0" err="1">
                <a:solidFill>
                  <a:schemeClr val="bg1"/>
                </a:solidFill>
              </a:rPr>
              <a:t>for</a:t>
            </a:r>
            <a:r>
              <a:rPr lang="de-DE" sz="1200" dirty="0">
                <a:solidFill>
                  <a:schemeClr val="bg1"/>
                </a:solidFill>
              </a:rPr>
              <a:t> </a:t>
            </a:r>
            <a:r>
              <a:rPr lang="de-DE" sz="1200" dirty="0" err="1">
                <a:solidFill>
                  <a:schemeClr val="bg1"/>
                </a:solidFill>
              </a:rPr>
              <a:t>conducting</a:t>
            </a:r>
            <a:r>
              <a:rPr lang="de-DE" sz="1200" dirty="0">
                <a:solidFill>
                  <a:schemeClr val="bg1"/>
                </a:solidFill>
              </a:rPr>
              <a:t> </a:t>
            </a:r>
            <a:r>
              <a:rPr lang="de-DE" sz="1200" dirty="0" err="1">
                <a:solidFill>
                  <a:schemeClr val="bg1"/>
                </a:solidFill>
              </a:rPr>
              <a:t>this</a:t>
            </a:r>
            <a:r>
              <a:rPr lang="de-DE" sz="1200" dirty="0">
                <a:solidFill>
                  <a:schemeClr val="bg1"/>
                </a:solidFill>
              </a:rPr>
              <a:t> </a:t>
            </a:r>
            <a:r>
              <a:rPr lang="de-DE" sz="1200" dirty="0" err="1">
                <a:solidFill>
                  <a:schemeClr val="bg1"/>
                </a:solidFill>
              </a:rPr>
              <a:t>activity</a:t>
            </a:r>
            <a:endParaRPr lang="en-US" sz="1200" dirty="0">
              <a:solidFill>
                <a:schemeClr val="bg1"/>
              </a:solidFill>
            </a:endParaRPr>
          </a:p>
        </p:txBody>
      </p:sp>
    </p:spTree>
    <p:extLst>
      <p:ext uri="{BB962C8B-B14F-4D97-AF65-F5344CB8AC3E}">
        <p14:creationId xmlns:p14="http://schemas.microsoft.com/office/powerpoint/2010/main" val="3664697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E8697-414F-4778-9D10-29B8D063C9D2}"/>
              </a:ext>
            </a:extLst>
          </p:cNvPr>
          <p:cNvSpPr>
            <a:spLocks noGrp="1"/>
          </p:cNvSpPr>
          <p:nvPr>
            <p:ph type="title"/>
          </p:nvPr>
        </p:nvSpPr>
        <p:spPr/>
        <p:txBody>
          <a:bodyPr/>
          <a:lstStyle/>
          <a:p>
            <a:r>
              <a:rPr lang="en-US" dirty="0"/>
              <a:t>Topic 1</a:t>
            </a:r>
          </a:p>
        </p:txBody>
      </p:sp>
      <p:sp>
        <p:nvSpPr>
          <p:cNvPr id="4" name="Text Placeholder 3">
            <a:extLst>
              <a:ext uri="{FF2B5EF4-FFF2-40B4-BE49-F238E27FC236}">
                <a16:creationId xmlns:a16="http://schemas.microsoft.com/office/drawing/2014/main" id="{0B9E7FFF-0649-4736-AA21-68366ADD34C9}"/>
              </a:ext>
            </a:extLst>
          </p:cNvPr>
          <p:cNvSpPr>
            <a:spLocks noGrp="1"/>
          </p:cNvSpPr>
          <p:nvPr>
            <p:ph type="body" sz="half" idx="2"/>
          </p:nvPr>
        </p:nvSpPr>
        <p:spPr/>
        <p:txBody>
          <a:bodyPr/>
          <a:lstStyle/>
          <a:p>
            <a:r>
              <a:rPr lang="en-US" b="1" dirty="0"/>
              <a:t>The three pillars of sustainable development </a:t>
            </a:r>
          </a:p>
        </p:txBody>
      </p:sp>
      <p:sp>
        <p:nvSpPr>
          <p:cNvPr id="5" name="Slide Number Placeholder 4">
            <a:extLst>
              <a:ext uri="{FF2B5EF4-FFF2-40B4-BE49-F238E27FC236}">
                <a16:creationId xmlns:a16="http://schemas.microsoft.com/office/drawing/2014/main" id="{4776F666-B641-4B8B-A07A-BF94FA35C5DC}"/>
              </a:ext>
            </a:extLst>
          </p:cNvPr>
          <p:cNvSpPr>
            <a:spLocks noGrp="1"/>
          </p:cNvSpPr>
          <p:nvPr>
            <p:ph type="sldNum" sz="quarter" idx="12"/>
          </p:nvPr>
        </p:nvSpPr>
        <p:spPr/>
        <p:txBody>
          <a:bodyPr/>
          <a:lstStyle/>
          <a:p>
            <a:fld id="{33B1D3DF-6A35-4B1E-91A8-6E4B9C352B0D}" type="slidenum">
              <a:rPr lang="en-GB" smtClean="0"/>
              <a:t>5</a:t>
            </a:fld>
            <a:endParaRPr lang="en-GB"/>
          </a:p>
        </p:txBody>
      </p:sp>
      <p:sp>
        <p:nvSpPr>
          <p:cNvPr id="45" name="TextBox 44">
            <a:extLst>
              <a:ext uri="{FF2B5EF4-FFF2-40B4-BE49-F238E27FC236}">
                <a16:creationId xmlns:a16="http://schemas.microsoft.com/office/drawing/2014/main" id="{9459CCC1-9D00-4216-BFE6-0D4304DB07A1}"/>
              </a:ext>
            </a:extLst>
          </p:cNvPr>
          <p:cNvSpPr txBox="1"/>
          <p:nvPr/>
        </p:nvSpPr>
        <p:spPr>
          <a:xfrm>
            <a:off x="4455478" y="5884333"/>
            <a:ext cx="7366000" cy="215444"/>
          </a:xfrm>
          <a:prstGeom prst="rect">
            <a:avLst/>
          </a:prstGeom>
          <a:noFill/>
        </p:spPr>
        <p:txBody>
          <a:bodyPr wrap="square" rtlCol="0">
            <a:spAutoFit/>
          </a:bodyPr>
          <a:lstStyle/>
          <a:p>
            <a:r>
              <a:rPr lang="en-US" sz="800" dirty="0"/>
              <a:t>Photo courtesy:  </a:t>
            </a:r>
            <a:r>
              <a:rPr lang="en-US" sz="800" dirty="0" err="1"/>
              <a:t>Pixabay</a:t>
            </a:r>
            <a:r>
              <a:rPr lang="en-US" sz="800" dirty="0"/>
              <a:t> (2017). https://www.pexels.com/photo/white-windmill-414837/</a:t>
            </a:r>
          </a:p>
        </p:txBody>
      </p:sp>
      <p:pic>
        <p:nvPicPr>
          <p:cNvPr id="8" name="Content Placeholder 7">
            <a:extLst>
              <a:ext uri="{FF2B5EF4-FFF2-40B4-BE49-F238E27FC236}">
                <a16:creationId xmlns:a16="http://schemas.microsoft.com/office/drawing/2014/main" id="{BFEA3419-6B23-4849-9EE4-BA801F8DC6C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16438" y="973667"/>
            <a:ext cx="7366000" cy="4910666"/>
          </a:xfrm>
        </p:spPr>
      </p:pic>
    </p:spTree>
    <p:extLst>
      <p:ext uri="{BB962C8B-B14F-4D97-AF65-F5344CB8AC3E}">
        <p14:creationId xmlns:p14="http://schemas.microsoft.com/office/powerpoint/2010/main" val="3938707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BB44E-520E-4768-B3B3-E61665998FF4}"/>
              </a:ext>
            </a:extLst>
          </p:cNvPr>
          <p:cNvSpPr>
            <a:spLocks noGrp="1"/>
          </p:cNvSpPr>
          <p:nvPr>
            <p:ph type="title"/>
          </p:nvPr>
        </p:nvSpPr>
        <p:spPr/>
        <p:txBody>
          <a:bodyPr/>
          <a:lstStyle/>
          <a:p>
            <a:r>
              <a:rPr lang="de-DE" dirty="0" err="1"/>
              <a:t>Three</a:t>
            </a:r>
            <a:r>
              <a:rPr lang="de-DE" dirty="0"/>
              <a:t> </a:t>
            </a:r>
            <a:r>
              <a:rPr lang="de-DE" dirty="0" err="1"/>
              <a:t>pillars</a:t>
            </a:r>
            <a:r>
              <a:rPr lang="de-DE" dirty="0"/>
              <a:t> </a:t>
            </a:r>
            <a:r>
              <a:rPr lang="de-DE" dirty="0" err="1"/>
              <a:t>of</a:t>
            </a:r>
            <a:r>
              <a:rPr lang="de-DE" dirty="0"/>
              <a:t> </a:t>
            </a:r>
            <a:r>
              <a:rPr lang="de-DE" dirty="0" err="1"/>
              <a:t>sustainable</a:t>
            </a:r>
            <a:r>
              <a:rPr lang="de-DE" dirty="0"/>
              <a:t> Development</a:t>
            </a:r>
            <a:endParaRPr lang="en-US" dirty="0"/>
          </a:p>
        </p:txBody>
      </p:sp>
      <p:sp>
        <p:nvSpPr>
          <p:cNvPr id="3" name="Content Placeholder 2">
            <a:extLst>
              <a:ext uri="{FF2B5EF4-FFF2-40B4-BE49-F238E27FC236}">
                <a16:creationId xmlns:a16="http://schemas.microsoft.com/office/drawing/2014/main" id="{38C89F28-1915-4B71-811E-AFB4B9A44391}"/>
              </a:ext>
            </a:extLst>
          </p:cNvPr>
          <p:cNvSpPr>
            <a:spLocks noGrp="1"/>
          </p:cNvSpPr>
          <p:nvPr>
            <p:ph idx="1"/>
          </p:nvPr>
        </p:nvSpPr>
        <p:spPr>
          <a:xfrm>
            <a:off x="1097280" y="1365394"/>
            <a:ext cx="5817326" cy="4458186"/>
          </a:xfrm>
        </p:spPr>
        <p:txBody>
          <a:bodyPr>
            <a:normAutofit lnSpcReduction="10000"/>
          </a:bodyPr>
          <a:lstStyle/>
          <a:p>
            <a:pPr marL="0" indent="0">
              <a:buNone/>
            </a:pPr>
            <a:r>
              <a:rPr lang="en-US" dirty="0"/>
              <a:t>The concept of sustainable development rests fundamentally, on three conceptual pillars. These pillars are “economic sustainability”, “social sustainability”, and ‘environmental sustainability.</a:t>
            </a:r>
          </a:p>
          <a:p>
            <a:pPr marL="0" indent="0">
              <a:buNone/>
            </a:pPr>
            <a:r>
              <a:rPr lang="en-US" dirty="0"/>
              <a:t>Environmental challenges are often at the forefront of today’s discussions and they cannot be considered separately, as they are closely linked to economic and social challenges.</a:t>
            </a:r>
          </a:p>
        </p:txBody>
      </p:sp>
      <p:sp>
        <p:nvSpPr>
          <p:cNvPr id="4" name="Slide Number Placeholder 3">
            <a:extLst>
              <a:ext uri="{FF2B5EF4-FFF2-40B4-BE49-F238E27FC236}">
                <a16:creationId xmlns:a16="http://schemas.microsoft.com/office/drawing/2014/main" id="{3CD99035-23C1-4307-90A3-79FBB869BE78}"/>
              </a:ext>
            </a:extLst>
          </p:cNvPr>
          <p:cNvSpPr>
            <a:spLocks noGrp="1"/>
          </p:cNvSpPr>
          <p:nvPr>
            <p:ph type="sldNum" sz="quarter" idx="12"/>
          </p:nvPr>
        </p:nvSpPr>
        <p:spPr/>
        <p:txBody>
          <a:bodyPr/>
          <a:lstStyle/>
          <a:p>
            <a:fld id="{33B1D3DF-6A35-4B1E-91A8-6E4B9C352B0D}" type="slidenum">
              <a:rPr lang="en-GB" smtClean="0"/>
              <a:t>6</a:t>
            </a:fld>
            <a:endParaRPr lang="en-GB"/>
          </a:p>
        </p:txBody>
      </p:sp>
      <p:pic>
        <p:nvPicPr>
          <p:cNvPr id="1028" name="Picture 4" descr="Why a Two-pillar Model is a Better Choice for Conceptualizing Sustainability…  – STATE OF AFFAIRS">
            <a:extLst>
              <a:ext uri="{FF2B5EF4-FFF2-40B4-BE49-F238E27FC236}">
                <a16:creationId xmlns:a16="http://schemas.microsoft.com/office/drawing/2014/main" id="{4CD06B88-0128-4CE2-9AAF-D565E9F3CA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6461" y="1883093"/>
            <a:ext cx="4233094" cy="33159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AF958E1-5001-4365-8E98-003A80901EDD}"/>
              </a:ext>
            </a:extLst>
          </p:cNvPr>
          <p:cNvSpPr txBox="1"/>
          <p:nvPr/>
        </p:nvSpPr>
        <p:spPr>
          <a:xfrm>
            <a:off x="7010212" y="5206154"/>
            <a:ext cx="4345592" cy="415498"/>
          </a:xfrm>
          <a:prstGeom prst="rect">
            <a:avLst/>
          </a:prstGeom>
          <a:noFill/>
        </p:spPr>
        <p:txBody>
          <a:bodyPr wrap="square" rtlCol="0">
            <a:spAutoFit/>
          </a:bodyPr>
          <a:lstStyle/>
          <a:p>
            <a:r>
              <a:rPr lang="de-DE" sz="1050" dirty="0"/>
              <a:t>Source </a:t>
            </a:r>
            <a:r>
              <a:rPr lang="de-DE" sz="1050" dirty="0" err="1"/>
              <a:t>Thwink</a:t>
            </a:r>
            <a:r>
              <a:rPr lang="de-DE" sz="1050" dirty="0"/>
              <a:t> </a:t>
            </a:r>
            <a:r>
              <a:rPr lang="de-DE" sz="1050" dirty="0" err="1"/>
              <a:t>organisation</a:t>
            </a:r>
            <a:r>
              <a:rPr lang="de-DE" sz="1050" dirty="0"/>
              <a:t>. Website. :https://www.thwink.org/sustain/glossary/ThreePillarsOfSustainability.htm</a:t>
            </a:r>
            <a:endParaRPr lang="en-US" sz="1050" dirty="0"/>
          </a:p>
        </p:txBody>
      </p:sp>
    </p:spTree>
    <p:extLst>
      <p:ext uri="{BB962C8B-B14F-4D97-AF65-F5344CB8AC3E}">
        <p14:creationId xmlns:p14="http://schemas.microsoft.com/office/powerpoint/2010/main" val="4049842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FBAE6-B15D-4791-BB99-5A81DBA13853}"/>
              </a:ext>
            </a:extLst>
          </p:cNvPr>
          <p:cNvSpPr>
            <a:spLocks noGrp="1"/>
          </p:cNvSpPr>
          <p:nvPr>
            <p:ph type="title"/>
          </p:nvPr>
        </p:nvSpPr>
        <p:spPr/>
        <p:txBody>
          <a:bodyPr/>
          <a:lstStyle/>
          <a:p>
            <a:r>
              <a:rPr lang="de-DE" dirty="0" err="1"/>
              <a:t>Three</a:t>
            </a:r>
            <a:r>
              <a:rPr lang="de-DE" dirty="0"/>
              <a:t> </a:t>
            </a:r>
            <a:r>
              <a:rPr lang="de-DE" dirty="0" err="1"/>
              <a:t>pillars</a:t>
            </a:r>
            <a:r>
              <a:rPr lang="de-DE" dirty="0"/>
              <a:t> </a:t>
            </a:r>
            <a:r>
              <a:rPr lang="de-DE" dirty="0" err="1"/>
              <a:t>of</a:t>
            </a:r>
            <a:r>
              <a:rPr lang="de-DE" dirty="0"/>
              <a:t> </a:t>
            </a:r>
            <a:r>
              <a:rPr lang="de-DE" dirty="0" err="1"/>
              <a:t>sustainable</a:t>
            </a:r>
            <a:r>
              <a:rPr lang="de-DE" dirty="0"/>
              <a:t> Development</a:t>
            </a:r>
            <a:endParaRPr lang="en-US" dirty="0"/>
          </a:p>
        </p:txBody>
      </p:sp>
      <p:sp>
        <p:nvSpPr>
          <p:cNvPr id="3" name="Content Placeholder 2">
            <a:extLst>
              <a:ext uri="{FF2B5EF4-FFF2-40B4-BE49-F238E27FC236}">
                <a16:creationId xmlns:a16="http://schemas.microsoft.com/office/drawing/2014/main" id="{4F56B45F-DCC5-433C-B67F-025FE32F7018}"/>
              </a:ext>
            </a:extLst>
          </p:cNvPr>
          <p:cNvSpPr>
            <a:spLocks noGrp="1"/>
          </p:cNvSpPr>
          <p:nvPr>
            <p:ph idx="1"/>
          </p:nvPr>
        </p:nvSpPr>
        <p:spPr/>
        <p:txBody>
          <a:bodyPr>
            <a:normAutofit/>
          </a:bodyPr>
          <a:lstStyle/>
          <a:p>
            <a:r>
              <a:rPr lang="en-US" dirty="0"/>
              <a:t>Almost everything that man does or intends to accomplish on Earth has an impact on society, the economy, the environment, and even the survival and well-being of the human race.</a:t>
            </a:r>
          </a:p>
          <a:p>
            <a:r>
              <a:rPr lang="de-DE" dirty="0"/>
              <a:t>T</a:t>
            </a:r>
            <a:r>
              <a:rPr lang="en-US" dirty="0"/>
              <a:t>he interconnectedness of the pillars supports the argument that, when the concepts contained in the three spheres of sustainability are applied well to real world situations, everybody wins because natural resources are preserved, the environment is protected, the economy booms and is resilient, social life is good because there is peace and respect for human rights (Mensah, 2019).</a:t>
            </a:r>
          </a:p>
        </p:txBody>
      </p:sp>
      <p:sp>
        <p:nvSpPr>
          <p:cNvPr id="4" name="Slide Number Placeholder 3">
            <a:extLst>
              <a:ext uri="{FF2B5EF4-FFF2-40B4-BE49-F238E27FC236}">
                <a16:creationId xmlns:a16="http://schemas.microsoft.com/office/drawing/2014/main" id="{DCC0FC27-30F0-4E3F-9872-6307F208C3B9}"/>
              </a:ext>
            </a:extLst>
          </p:cNvPr>
          <p:cNvSpPr>
            <a:spLocks noGrp="1"/>
          </p:cNvSpPr>
          <p:nvPr>
            <p:ph type="sldNum" sz="quarter" idx="12"/>
          </p:nvPr>
        </p:nvSpPr>
        <p:spPr/>
        <p:txBody>
          <a:bodyPr/>
          <a:lstStyle/>
          <a:p>
            <a:fld id="{33B1D3DF-6A35-4B1E-91A8-6E4B9C352B0D}" type="slidenum">
              <a:rPr lang="en-GB" smtClean="0"/>
              <a:t>7</a:t>
            </a:fld>
            <a:endParaRPr lang="en-GB"/>
          </a:p>
        </p:txBody>
      </p:sp>
    </p:spTree>
    <p:extLst>
      <p:ext uri="{BB962C8B-B14F-4D97-AF65-F5344CB8AC3E}">
        <p14:creationId xmlns:p14="http://schemas.microsoft.com/office/powerpoint/2010/main" val="771375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96A39-9470-453F-A312-DC64ABE5ABBD}"/>
              </a:ext>
            </a:extLst>
          </p:cNvPr>
          <p:cNvSpPr>
            <a:spLocks noGrp="1"/>
          </p:cNvSpPr>
          <p:nvPr>
            <p:ph type="title"/>
          </p:nvPr>
        </p:nvSpPr>
        <p:spPr/>
        <p:txBody>
          <a:bodyPr>
            <a:noAutofit/>
          </a:bodyPr>
          <a:lstStyle/>
          <a:p>
            <a:r>
              <a:rPr lang="en-US" sz="3200" dirty="0"/>
              <a:t>Relationships among</a:t>
            </a:r>
            <a:br>
              <a:rPr lang="en-US" sz="3200" dirty="0"/>
            </a:br>
            <a:r>
              <a:rPr lang="en-US" sz="3200" dirty="0"/>
              <a:t>social, environmental and economic sustainability</a:t>
            </a:r>
          </a:p>
        </p:txBody>
      </p:sp>
      <p:sp>
        <p:nvSpPr>
          <p:cNvPr id="4" name="Slide Number Placeholder 3">
            <a:extLst>
              <a:ext uri="{FF2B5EF4-FFF2-40B4-BE49-F238E27FC236}">
                <a16:creationId xmlns:a16="http://schemas.microsoft.com/office/drawing/2014/main" id="{1F345B77-1D02-41BA-B8F7-04B93A260C89}"/>
              </a:ext>
            </a:extLst>
          </p:cNvPr>
          <p:cNvSpPr>
            <a:spLocks noGrp="1"/>
          </p:cNvSpPr>
          <p:nvPr>
            <p:ph type="sldNum" sz="quarter" idx="12"/>
          </p:nvPr>
        </p:nvSpPr>
        <p:spPr/>
        <p:txBody>
          <a:bodyPr/>
          <a:lstStyle/>
          <a:p>
            <a:fld id="{33B1D3DF-6A35-4B1E-91A8-6E4B9C352B0D}" type="slidenum">
              <a:rPr lang="en-GB" smtClean="0"/>
              <a:t>8</a:t>
            </a:fld>
            <a:endParaRPr lang="en-GB"/>
          </a:p>
        </p:txBody>
      </p:sp>
      <p:pic>
        <p:nvPicPr>
          <p:cNvPr id="5" name="Picture 4">
            <a:extLst>
              <a:ext uri="{FF2B5EF4-FFF2-40B4-BE49-F238E27FC236}">
                <a16:creationId xmlns:a16="http://schemas.microsoft.com/office/drawing/2014/main" id="{EF969304-143A-4DE5-8268-2B0B728097DC}"/>
              </a:ext>
            </a:extLst>
          </p:cNvPr>
          <p:cNvPicPr>
            <a:picLocks noChangeAspect="1"/>
          </p:cNvPicPr>
          <p:nvPr/>
        </p:nvPicPr>
        <p:blipFill rotWithShape="1">
          <a:blip r:embed="rId2"/>
          <a:srcRect l="30119" t="23746" r="12857" b="59683"/>
          <a:stretch/>
        </p:blipFill>
        <p:spPr>
          <a:xfrm>
            <a:off x="1232454" y="1522214"/>
            <a:ext cx="9607936" cy="1745074"/>
          </a:xfrm>
          <a:prstGeom prst="rect">
            <a:avLst/>
          </a:prstGeom>
        </p:spPr>
      </p:pic>
      <p:pic>
        <p:nvPicPr>
          <p:cNvPr id="6" name="Picture 5">
            <a:extLst>
              <a:ext uri="{FF2B5EF4-FFF2-40B4-BE49-F238E27FC236}">
                <a16:creationId xmlns:a16="http://schemas.microsoft.com/office/drawing/2014/main" id="{02D22843-41BF-4435-AC85-CC05EA132455}"/>
              </a:ext>
            </a:extLst>
          </p:cNvPr>
          <p:cNvPicPr>
            <a:picLocks noChangeAspect="1"/>
          </p:cNvPicPr>
          <p:nvPr/>
        </p:nvPicPr>
        <p:blipFill rotWithShape="1">
          <a:blip r:embed="rId2"/>
          <a:srcRect l="28852" t="80445" r="12819" b="8618"/>
          <a:stretch/>
        </p:blipFill>
        <p:spPr>
          <a:xfrm>
            <a:off x="954157" y="3206185"/>
            <a:ext cx="9928916" cy="1163517"/>
          </a:xfrm>
          <a:prstGeom prst="rect">
            <a:avLst/>
          </a:prstGeom>
        </p:spPr>
      </p:pic>
      <p:sp>
        <p:nvSpPr>
          <p:cNvPr id="7" name="TextBox 6">
            <a:extLst>
              <a:ext uri="{FF2B5EF4-FFF2-40B4-BE49-F238E27FC236}">
                <a16:creationId xmlns:a16="http://schemas.microsoft.com/office/drawing/2014/main" id="{DDA063E0-2649-4518-9AD7-0B065D261456}"/>
              </a:ext>
            </a:extLst>
          </p:cNvPr>
          <p:cNvSpPr txBox="1"/>
          <p:nvPr/>
        </p:nvSpPr>
        <p:spPr>
          <a:xfrm>
            <a:off x="1268233" y="4516341"/>
            <a:ext cx="3844455" cy="307777"/>
          </a:xfrm>
          <a:prstGeom prst="rect">
            <a:avLst/>
          </a:prstGeom>
          <a:noFill/>
        </p:spPr>
        <p:txBody>
          <a:bodyPr wrap="square" rtlCol="0">
            <a:spAutoFit/>
          </a:bodyPr>
          <a:lstStyle/>
          <a:p>
            <a:r>
              <a:rPr lang="de-DE" sz="1400" dirty="0"/>
              <a:t>Source: Mensah, 2019</a:t>
            </a:r>
            <a:endParaRPr lang="en-US" sz="1400" dirty="0"/>
          </a:p>
        </p:txBody>
      </p:sp>
      <p:sp>
        <p:nvSpPr>
          <p:cNvPr id="8" name="Rectangle: Rounded Corners 7">
            <a:extLst>
              <a:ext uri="{FF2B5EF4-FFF2-40B4-BE49-F238E27FC236}">
                <a16:creationId xmlns:a16="http://schemas.microsoft.com/office/drawing/2014/main" id="{7B528C46-CEE6-4156-AF91-4A2B1199501A}"/>
              </a:ext>
            </a:extLst>
          </p:cNvPr>
          <p:cNvSpPr/>
          <p:nvPr/>
        </p:nvSpPr>
        <p:spPr>
          <a:xfrm>
            <a:off x="2961861" y="1892410"/>
            <a:ext cx="850789" cy="211361"/>
          </a:xfrm>
          <a:prstGeom prst="roundRect">
            <a:avLst/>
          </a:prstGeom>
          <a:solidFill>
            <a:srgbClr val="933C33">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AAF56C62-612C-4C3C-A2B5-FE253B44B2E6}"/>
              </a:ext>
            </a:extLst>
          </p:cNvPr>
          <p:cNvSpPr/>
          <p:nvPr/>
        </p:nvSpPr>
        <p:spPr>
          <a:xfrm>
            <a:off x="6461760" y="1603513"/>
            <a:ext cx="1151614" cy="241190"/>
          </a:xfrm>
          <a:prstGeom prst="roundRect">
            <a:avLst/>
          </a:prstGeom>
          <a:solidFill>
            <a:srgbClr val="933C33">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542FE9F-8706-4DAA-9B9C-CCAEBE6A0A28}"/>
              </a:ext>
            </a:extLst>
          </p:cNvPr>
          <p:cNvSpPr/>
          <p:nvPr/>
        </p:nvSpPr>
        <p:spPr>
          <a:xfrm>
            <a:off x="1351610" y="2994824"/>
            <a:ext cx="1681813" cy="211361"/>
          </a:xfrm>
          <a:prstGeom prst="roundRect">
            <a:avLst/>
          </a:prstGeom>
          <a:solidFill>
            <a:srgbClr val="933C33">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6674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558C5-5AD2-49F4-BFF5-B7DE2AA7DB8B}"/>
              </a:ext>
            </a:extLst>
          </p:cNvPr>
          <p:cNvSpPr>
            <a:spLocks noGrp="1"/>
          </p:cNvSpPr>
          <p:nvPr>
            <p:ph type="title"/>
          </p:nvPr>
        </p:nvSpPr>
        <p:spPr/>
        <p:txBody>
          <a:bodyPr/>
          <a:lstStyle/>
          <a:p>
            <a:r>
              <a:rPr lang="de-DE" dirty="0"/>
              <a:t>1. </a:t>
            </a:r>
            <a:r>
              <a:rPr lang="de-DE" dirty="0" err="1"/>
              <a:t>Economic</a:t>
            </a:r>
            <a:r>
              <a:rPr lang="de-DE" dirty="0"/>
              <a:t> </a:t>
            </a:r>
            <a:r>
              <a:rPr lang="de-DE" dirty="0" err="1"/>
              <a:t>sustainability</a:t>
            </a:r>
            <a:endParaRPr lang="en-US" dirty="0"/>
          </a:p>
        </p:txBody>
      </p:sp>
      <p:sp>
        <p:nvSpPr>
          <p:cNvPr id="3" name="Content Placeholder 2">
            <a:extLst>
              <a:ext uri="{FF2B5EF4-FFF2-40B4-BE49-F238E27FC236}">
                <a16:creationId xmlns:a16="http://schemas.microsoft.com/office/drawing/2014/main" id="{60034B1F-5E55-4D2E-881D-3B928A67BA60}"/>
              </a:ext>
            </a:extLst>
          </p:cNvPr>
          <p:cNvSpPr>
            <a:spLocks noGrp="1"/>
          </p:cNvSpPr>
          <p:nvPr>
            <p:ph idx="1"/>
          </p:nvPr>
        </p:nvSpPr>
        <p:spPr/>
        <p:txBody>
          <a:bodyPr>
            <a:normAutofit lnSpcReduction="10000"/>
          </a:bodyPr>
          <a:lstStyle/>
          <a:p>
            <a:r>
              <a:rPr lang="en-US" dirty="0"/>
              <a:t>In the past, economists have overemphasized the market's ability to distribute resources effectively because they assumed that there will always be an infinite supply of natural resources.</a:t>
            </a:r>
          </a:p>
          <a:p>
            <a:r>
              <a:rPr lang="en-US" dirty="0"/>
              <a:t>Generally, three main activities that are carried out in an economy are production, distribution and consumption. These puts disproportionate emphasis on economic growth, overshadowing critical cost components such as the repercussions of resource depletion and environmental pollution. The escalating demand for goods and services drives market dynamics and leads to an inadvertent disregard for the adverse environmental impacts, manifesting in destructive consequences for our ecosystem.</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409F4F57-503A-454D-AB52-B3B5422169C7}"/>
              </a:ext>
            </a:extLst>
          </p:cNvPr>
          <p:cNvSpPr>
            <a:spLocks noGrp="1"/>
          </p:cNvSpPr>
          <p:nvPr>
            <p:ph type="sldNum" sz="quarter" idx="12"/>
          </p:nvPr>
        </p:nvSpPr>
        <p:spPr/>
        <p:txBody>
          <a:bodyPr/>
          <a:lstStyle/>
          <a:p>
            <a:fld id="{33B1D3DF-6A35-4B1E-91A8-6E4B9C352B0D}" type="slidenum">
              <a:rPr lang="en-GB" smtClean="0"/>
              <a:t>9</a:t>
            </a:fld>
            <a:endParaRPr lang="en-GB"/>
          </a:p>
        </p:txBody>
      </p:sp>
    </p:spTree>
    <p:extLst>
      <p:ext uri="{BB962C8B-B14F-4D97-AF65-F5344CB8AC3E}">
        <p14:creationId xmlns:p14="http://schemas.microsoft.com/office/powerpoint/2010/main" val="3935594116"/>
      </p:ext>
    </p:extLst>
  </p:cSld>
  <p:clrMapOvr>
    <a:masterClrMapping/>
  </p:clrMapOvr>
</p:sld>
</file>

<file path=ppt/theme/theme1.xml><?xml version="1.0" encoding="utf-8"?>
<a:theme xmlns:a="http://schemas.openxmlformats.org/drawingml/2006/main" name="Retrospect">
  <a:themeElements>
    <a:clrScheme name="Custom 7">
      <a:dk1>
        <a:srgbClr val="000000"/>
      </a:dk1>
      <a:lt1>
        <a:srgbClr val="FFFFFF"/>
      </a:lt1>
      <a:dk2>
        <a:srgbClr val="933C33"/>
      </a:dk2>
      <a:lt2>
        <a:srgbClr val="FFFFFF"/>
      </a:lt2>
      <a:accent1>
        <a:srgbClr val="933C33"/>
      </a:accent1>
      <a:accent2>
        <a:srgbClr val="A76662"/>
      </a:accent2>
      <a:accent3>
        <a:srgbClr val="DFC9C8"/>
      </a:accent3>
      <a:accent4>
        <a:srgbClr val="E1E2DF"/>
      </a:accent4>
      <a:accent5>
        <a:srgbClr val="949598"/>
      </a:accent5>
      <a:accent6>
        <a:srgbClr val="595555"/>
      </a:accent6>
      <a:hlink>
        <a:srgbClr val="933C33"/>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2267</Words>
  <Application>Microsoft Office PowerPoint</Application>
  <PresentationFormat>Widescreen</PresentationFormat>
  <Paragraphs>157</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Retrospect</vt:lpstr>
      <vt:lpstr>Climate Change &amp; Sustainable Development</vt:lpstr>
      <vt:lpstr>Course outline</vt:lpstr>
      <vt:lpstr>Agenda</vt:lpstr>
      <vt:lpstr>PowerPoint Presentation</vt:lpstr>
      <vt:lpstr>Topic 1</vt:lpstr>
      <vt:lpstr>Three pillars of sustainable Development</vt:lpstr>
      <vt:lpstr>Three pillars of sustainable Development</vt:lpstr>
      <vt:lpstr>Relationships among social, environmental and economic sustainability</vt:lpstr>
      <vt:lpstr>1. Economic sustainability</vt:lpstr>
      <vt:lpstr>1. Economic sustainability</vt:lpstr>
      <vt:lpstr>1. Economic sustainability</vt:lpstr>
      <vt:lpstr>2. Social sustainability</vt:lpstr>
      <vt:lpstr>2. Social sustainability</vt:lpstr>
      <vt:lpstr>3. Environmental sustainability</vt:lpstr>
      <vt:lpstr>3. Environmental sustainability</vt:lpstr>
      <vt:lpstr>Fusion of three pillars</vt:lpstr>
      <vt:lpstr>Fusion of three pillars</vt:lpstr>
      <vt:lpstr>Fusion of three pillars</vt:lpstr>
      <vt:lpstr>Two schools of thought (Purvis et al., 2019)</vt:lpstr>
      <vt:lpstr>Topic 2</vt:lpstr>
      <vt:lpstr>Principles of sustainable Development</vt:lpstr>
      <vt:lpstr>Principle # 1</vt:lpstr>
      <vt:lpstr>Principle # 2</vt:lpstr>
      <vt:lpstr>Principle # 2</vt:lpstr>
      <vt:lpstr>Principle # 3</vt:lpstr>
      <vt:lpstr>Principle # 3</vt:lpstr>
      <vt:lpstr>Principle # 4</vt:lpstr>
      <vt:lpstr>Principle # 4</vt:lpstr>
      <vt:lpstr>Principle # 5</vt:lpstr>
      <vt:lpstr>References</vt:lpstr>
      <vt:lpstr>Further Resources for teachers</vt:lpstr>
      <vt:lpstr>Notes for Teachers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Tomalka</dc:creator>
  <cp:lastModifiedBy>Samavia Batool</cp:lastModifiedBy>
  <cp:revision>388</cp:revision>
  <dcterms:created xsi:type="dcterms:W3CDTF">2023-10-13T08:33:43Z</dcterms:created>
  <dcterms:modified xsi:type="dcterms:W3CDTF">2024-05-27T13:08:53Z</dcterms:modified>
</cp:coreProperties>
</file>