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0"/>
  </p:notesMasterIdLst>
  <p:handoutMasterIdLst>
    <p:handoutMasterId r:id="rId41"/>
  </p:handoutMasterIdLst>
  <p:sldIdLst>
    <p:sldId id="274" r:id="rId2"/>
    <p:sldId id="293" r:id="rId3"/>
    <p:sldId id="273" r:id="rId4"/>
    <p:sldId id="276" r:id="rId5"/>
    <p:sldId id="299" r:id="rId6"/>
    <p:sldId id="300" r:id="rId7"/>
    <p:sldId id="305" r:id="rId8"/>
    <p:sldId id="306" r:id="rId9"/>
    <p:sldId id="297" r:id="rId10"/>
    <p:sldId id="295" r:id="rId11"/>
    <p:sldId id="301" r:id="rId12"/>
    <p:sldId id="303" r:id="rId13"/>
    <p:sldId id="296" r:id="rId14"/>
    <p:sldId id="309" r:id="rId15"/>
    <p:sldId id="310" r:id="rId16"/>
    <p:sldId id="311" r:id="rId17"/>
    <p:sldId id="312" r:id="rId18"/>
    <p:sldId id="307" r:id="rId19"/>
    <p:sldId id="308" r:id="rId20"/>
    <p:sldId id="298" r:id="rId21"/>
    <p:sldId id="313" r:id="rId22"/>
    <p:sldId id="316" r:id="rId23"/>
    <p:sldId id="315" r:id="rId24"/>
    <p:sldId id="318" r:id="rId25"/>
    <p:sldId id="317" r:id="rId26"/>
    <p:sldId id="321" r:id="rId27"/>
    <p:sldId id="320" r:id="rId28"/>
    <p:sldId id="322" r:id="rId29"/>
    <p:sldId id="323" r:id="rId30"/>
    <p:sldId id="325" r:id="rId31"/>
    <p:sldId id="326" r:id="rId32"/>
    <p:sldId id="324" r:id="rId33"/>
    <p:sldId id="327" r:id="rId34"/>
    <p:sldId id="328" r:id="rId35"/>
    <p:sldId id="329" r:id="rId36"/>
    <p:sldId id="279" r:id="rId37"/>
    <p:sldId id="278" r:id="rId38"/>
    <p:sldId id="280"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E9B6B8"/>
    <a:srgbClr val="933C33"/>
    <a:srgbClr val="F9C6B4"/>
    <a:srgbClr val="C63814"/>
    <a:srgbClr val="E26494"/>
    <a:srgbClr val="75D5C5"/>
    <a:srgbClr val="28B4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3" d="100"/>
          <a:sy n="73" d="100"/>
        </p:scale>
        <p:origin x="408" y="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DDF7484-6C14-436A-A969-8DCC3A7F28B3}" type="datetimeFigureOut">
              <a:rPr lang="en-GB" smtClean="0"/>
              <a:t>27/05/2024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9050B4-5A2F-4FCE-A84A-8473C6479E74}" type="slidenum">
              <a:rPr lang="en-GB" smtClean="0"/>
              <a:t>‹#›</a:t>
            </a:fld>
            <a:endParaRPr lang="en-GB"/>
          </a:p>
        </p:txBody>
      </p:sp>
    </p:spTree>
    <p:extLst>
      <p:ext uri="{BB962C8B-B14F-4D97-AF65-F5344CB8AC3E}">
        <p14:creationId xmlns:p14="http://schemas.microsoft.com/office/powerpoint/2010/main" val="7881117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D1FCC3-FD66-4831-8352-59A3EFBB9E0B}" type="datetimeFigureOut">
              <a:rPr lang="en-GB" smtClean="0"/>
              <a:t>27/05/2024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FD538-EC36-4623-8934-572109AF7246}" type="slidenum">
              <a:rPr lang="en-GB" smtClean="0"/>
              <a:t>‹#›</a:t>
            </a:fld>
            <a:endParaRPr lang="en-GB"/>
          </a:p>
        </p:txBody>
      </p:sp>
    </p:spTree>
    <p:extLst>
      <p:ext uri="{BB962C8B-B14F-4D97-AF65-F5344CB8AC3E}">
        <p14:creationId xmlns:p14="http://schemas.microsoft.com/office/powerpoint/2010/main" val="31428793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23007"/>
            <a:ext cx="10113264" cy="594360"/>
          </a:xfrm>
        </p:spPr>
        <p:txBody>
          <a:bodyPr lIns="91440" tIns="0" rIns="91440" bIns="0" anchor="b">
            <a:noAutofit/>
          </a:bodyPr>
          <a:lstStyle>
            <a:lvl1pPr>
              <a:defRPr sz="3600" b="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655291"/>
            <a:ext cx="10113264" cy="594360"/>
          </a:xfrm>
        </p:spPr>
        <p:txBody>
          <a:bodyPr lIns="91440" tIns="0" rIns="91440" bIns="0">
            <a:normAutofit/>
          </a:bodyPr>
          <a:lstStyle>
            <a:lvl1pPr marL="0" indent="0">
              <a:spcBef>
                <a:spcPts val="0"/>
              </a:spcBef>
              <a:spcAft>
                <a:spcPts val="600"/>
              </a:spcAft>
              <a:buNone/>
              <a:defRPr sz="1800">
                <a:solidFill>
                  <a:srgbClr val="FFFFFF"/>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7E421255-D0F4-441A-A1F4-48FFBBEB58CB}" type="datetime1">
              <a:rPr lang="en-GB" smtClean="0"/>
              <a:pPr/>
              <a:t>27/05/2024</a:t>
            </a:fld>
            <a:endParaRPr lang="en-GB" dirty="0"/>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GB"/>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3B1D3DF-6A35-4B1E-91A8-6E4B9C352B0D}" type="slidenum">
              <a:rPr lang="en-GB" smtClean="0"/>
              <a:pPr/>
              <a:t>‹#›</a:t>
            </a:fld>
            <a:endParaRPr lang="en-GB"/>
          </a:p>
        </p:txBody>
      </p:sp>
      <p:sp>
        <p:nvSpPr>
          <p:cNvPr id="10" name="TextBox 9">
            <a:extLst>
              <a:ext uri="{FF2B5EF4-FFF2-40B4-BE49-F238E27FC236}">
                <a16:creationId xmlns:a16="http://schemas.microsoft.com/office/drawing/2014/main" id="{087935B1-92DD-4364-ABE8-D9792D722756}"/>
              </a:ext>
            </a:extLst>
          </p:cNvPr>
          <p:cNvSpPr txBox="1"/>
          <p:nvPr userDrawn="1"/>
        </p:nvSpPr>
        <p:spPr>
          <a:xfrm>
            <a:off x="10026190" y="5278152"/>
            <a:ext cx="1184361" cy="923330"/>
          </a:xfrm>
          <a:prstGeom prst="rect">
            <a:avLst/>
          </a:prstGeom>
          <a:noFill/>
          <a:ln w="19050">
            <a:solidFill>
              <a:schemeClr val="bg1">
                <a:lumMod val="65000"/>
              </a:schemeClr>
            </a:solidFill>
            <a:prstDash val="dash"/>
          </a:ln>
        </p:spPr>
        <p:txBody>
          <a:bodyPr wrap="square" rtlCol="0">
            <a:spAutoFit/>
          </a:bodyPr>
          <a:lstStyle/>
          <a:p>
            <a:r>
              <a:rPr lang="de-DE" sz="1800" dirty="0">
                <a:solidFill>
                  <a:schemeClr val="bg1">
                    <a:lumMod val="65000"/>
                  </a:schemeClr>
                </a:solidFill>
              </a:rPr>
              <a:t>University logo</a:t>
            </a:r>
          </a:p>
          <a:p>
            <a:r>
              <a:rPr lang="de-DE" sz="1800" dirty="0" err="1">
                <a:solidFill>
                  <a:schemeClr val="bg1">
                    <a:lumMod val="65000"/>
                  </a:schemeClr>
                </a:solidFill>
              </a:rPr>
              <a:t>goes</a:t>
            </a:r>
            <a:r>
              <a:rPr lang="de-DE" sz="1800" dirty="0">
                <a:solidFill>
                  <a:schemeClr val="bg1">
                    <a:lumMod val="65000"/>
                  </a:schemeClr>
                </a:solidFill>
              </a:rPr>
              <a:t> </a:t>
            </a:r>
            <a:r>
              <a:rPr lang="de-DE" sz="1800" dirty="0" err="1">
                <a:solidFill>
                  <a:schemeClr val="bg1">
                    <a:lumMod val="65000"/>
                  </a:schemeClr>
                </a:solidFill>
              </a:rPr>
              <a:t>here</a:t>
            </a:r>
            <a:endParaRPr lang="en-GB" sz="1800" dirty="0">
              <a:solidFill>
                <a:schemeClr val="bg1">
                  <a:lumMod val="65000"/>
                </a:schemeClr>
              </a:solidFill>
            </a:endParaRPr>
          </a:p>
        </p:txBody>
      </p:sp>
    </p:spTree>
    <p:extLst>
      <p:ext uri="{BB962C8B-B14F-4D97-AF65-F5344CB8AC3E}">
        <p14:creationId xmlns:p14="http://schemas.microsoft.com/office/powerpoint/2010/main" val="4121293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scussion question">
    <p:spTree>
      <p:nvGrpSpPr>
        <p:cNvPr id="1" name=""/>
        <p:cNvGrpSpPr/>
        <p:nvPr/>
      </p:nvGrpSpPr>
      <p:grpSpPr>
        <a:xfrm>
          <a:off x="0" y="0"/>
          <a:ext cx="0" cy="0"/>
          <a:chOff x="0" y="0"/>
          <a:chExt cx="0" cy="0"/>
        </a:xfrm>
      </p:grpSpPr>
      <p:sp>
        <p:nvSpPr>
          <p:cNvPr id="8" name="Rectangle 7"/>
          <p:cNvSpPr/>
          <p:nvPr/>
        </p:nvSpPr>
        <p:spPr>
          <a:xfrm>
            <a:off x="16" y="0"/>
            <a:ext cx="1219198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p:cNvSpPr>
            <a:spLocks noGrp="1"/>
          </p:cNvSpPr>
          <p:nvPr>
            <p:ph idx="1"/>
          </p:nvPr>
        </p:nvSpPr>
        <p:spPr>
          <a:xfrm>
            <a:off x="1187479" y="1030252"/>
            <a:ext cx="10583870" cy="5213321"/>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33B1D3DF-6A35-4B1E-91A8-6E4B9C352B0D}" type="slidenum">
              <a:rPr lang="en-GB" smtClean="0"/>
              <a:pPr/>
              <a:t>‹#›</a:t>
            </a:fld>
            <a:endParaRPr lang="en-GB" dirty="0"/>
          </a:p>
        </p:txBody>
      </p:sp>
      <p:sp>
        <p:nvSpPr>
          <p:cNvPr id="10" name="Title 9">
            <a:extLst>
              <a:ext uri="{FF2B5EF4-FFF2-40B4-BE49-F238E27FC236}">
                <a16:creationId xmlns:a16="http://schemas.microsoft.com/office/drawing/2014/main" id="{B5B4AB97-94E7-4EFA-8318-F68D8D3E5A52}"/>
              </a:ext>
            </a:extLst>
          </p:cNvPr>
          <p:cNvSpPr>
            <a:spLocks noGrp="1"/>
          </p:cNvSpPr>
          <p:nvPr>
            <p:ph type="title"/>
          </p:nvPr>
        </p:nvSpPr>
        <p:spPr>
          <a:xfrm>
            <a:off x="1187478" y="191439"/>
            <a:ext cx="10583870" cy="743649"/>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Rectangle 10">
            <a:extLst>
              <a:ext uri="{FF2B5EF4-FFF2-40B4-BE49-F238E27FC236}">
                <a16:creationId xmlns:a16="http://schemas.microsoft.com/office/drawing/2014/main" id="{CA5D2ACC-E72E-4365-9233-D68B167791C1}"/>
              </a:ext>
            </a:extLst>
          </p:cNvPr>
          <p:cNvSpPr/>
          <p:nvPr userDrawn="1"/>
        </p:nvSpPr>
        <p:spPr>
          <a:xfrm>
            <a:off x="-1" y="0"/>
            <a:ext cx="533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14616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258CE0-77AA-4DFE-9C62-B0871E2F549C}" type="datetime1">
              <a:rPr lang="en-GB" smtClean="0"/>
              <a:t>27/05/2024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B1D3DF-6A35-4B1E-91A8-6E4B9C352B0D}" type="slidenum">
              <a:rPr lang="en-GB" smtClean="0"/>
              <a:t>‹#›</a:t>
            </a:fld>
            <a:endParaRPr lang="en-GB"/>
          </a:p>
        </p:txBody>
      </p:sp>
    </p:spTree>
    <p:extLst>
      <p:ext uri="{BB962C8B-B14F-4D97-AF65-F5344CB8AC3E}">
        <p14:creationId xmlns:p14="http://schemas.microsoft.com/office/powerpoint/2010/main" val="1278292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FCFD7-3916-4216-AB59-80DFFFCAAC29}" type="datetime1">
              <a:rPr lang="en-GB" smtClean="0"/>
              <a:t>27/05/2024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B1D3DF-6A35-4B1E-91A8-6E4B9C352B0D}" type="slidenum">
              <a:rPr lang="en-GB" smtClean="0"/>
              <a:t>‹#›</a:t>
            </a:fld>
            <a:endParaRPr lang="en-GB"/>
          </a:p>
        </p:txBody>
      </p:sp>
    </p:spTree>
    <p:extLst>
      <p:ext uri="{BB962C8B-B14F-4D97-AF65-F5344CB8AC3E}">
        <p14:creationId xmlns:p14="http://schemas.microsoft.com/office/powerpoint/2010/main" val="1395706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Arial" panose="020B0604020202020204" pitchFamily="34" charset="0"/>
                <a:cs typeface="Arial" panose="020B0604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234C7BC0-6003-412E-AD8F-07DA15170676}" type="datetime1">
              <a:rPr lang="en-GB" smtClean="0"/>
              <a:t>27/05/2024</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B1D3DF-6A35-4B1E-91A8-6E4B9C352B0D}" type="slidenum">
              <a:rPr lang="en-GB" smtClean="0"/>
              <a:t>‹#›</a:t>
            </a:fld>
            <a:endParaRPr lang="en-GB" dirty="0"/>
          </a:p>
        </p:txBody>
      </p:sp>
    </p:spTree>
    <p:extLst>
      <p:ext uri="{BB962C8B-B14F-4D97-AF65-F5344CB8AC3E}">
        <p14:creationId xmlns:p14="http://schemas.microsoft.com/office/powerpoint/2010/main" val="2546036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772611"/>
          </a:xfrm>
        </p:spPr>
        <p:txBody>
          <a:bodyPr>
            <a:normAutofit/>
          </a:bodyPr>
          <a:lstStyle>
            <a:lvl1pPr marL="0">
              <a:defRPr sz="40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1097280" y="1365394"/>
            <a:ext cx="10058400" cy="4458186"/>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68C9F57-2435-4A57-87DF-0A8FAF4E2BDA}" type="datetime1">
              <a:rPr lang="en-GB" smtClean="0"/>
              <a:t>27/05/2024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B1D3DF-6A35-4B1E-91A8-6E4B9C352B0D}" type="slidenum">
              <a:rPr lang="en-GB" smtClean="0"/>
              <a:t>‹#›</a:t>
            </a:fld>
            <a:endParaRPr lang="en-GB"/>
          </a:p>
        </p:txBody>
      </p:sp>
    </p:spTree>
    <p:extLst>
      <p:ext uri="{BB962C8B-B14F-4D97-AF65-F5344CB8AC3E}">
        <p14:creationId xmlns:p14="http://schemas.microsoft.com/office/powerpoint/2010/main" val="3554005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Break 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1058580" y="6459785"/>
            <a:ext cx="2472271" cy="365125"/>
          </a:xfrm>
        </p:spPr>
        <p:txBody>
          <a:bodyPr/>
          <a:lstStyle/>
          <a:p>
            <a:fld id="{7269D655-4EE8-431C-83F0-01B32324655B}" type="datetime1">
              <a:rPr lang="en-GB" smtClean="0"/>
              <a:t>27/05/2024</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B1D3DF-6A35-4B1E-91A8-6E4B9C352B0D}"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3294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710548"/>
          </a:xfrm>
        </p:spPr>
        <p:txBody>
          <a:bodyPr>
            <a:normAutofit/>
          </a:bodyPr>
          <a:lstStyle>
            <a:lvl1pPr>
              <a:defRPr sz="400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F5018A95-838A-4C52-A46B-336600049EAB}" type="datetime1">
              <a:rPr lang="en-GB" smtClean="0"/>
              <a:t>27/05/2024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B1D3DF-6A35-4B1E-91A8-6E4B9C352B0D}" type="slidenum">
              <a:rPr lang="en-GB" smtClean="0"/>
              <a:t>‹#›</a:t>
            </a:fld>
            <a:endParaRPr lang="en-GB"/>
          </a:p>
        </p:txBody>
      </p:sp>
    </p:spTree>
    <p:extLst>
      <p:ext uri="{BB962C8B-B14F-4D97-AF65-F5344CB8AC3E}">
        <p14:creationId xmlns:p14="http://schemas.microsoft.com/office/powerpoint/2010/main" val="3909208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739511"/>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97279" y="1423319"/>
            <a:ext cx="4937760" cy="44457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423319"/>
            <a:ext cx="4937760" cy="444577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EB0B2C9-89AA-4EF7-A9B9-6BBD18C0B7F1}" type="datetime1">
              <a:rPr lang="en-GB" smtClean="0"/>
              <a:t>27/05/2024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B1D3DF-6A35-4B1E-91A8-6E4B9C352B0D}" type="slidenum">
              <a:rPr lang="en-GB" smtClean="0"/>
              <a:t>‹#›</a:t>
            </a:fld>
            <a:endParaRPr lang="en-GB"/>
          </a:p>
        </p:txBody>
      </p:sp>
    </p:spTree>
    <p:extLst>
      <p:ext uri="{BB962C8B-B14F-4D97-AF65-F5344CB8AC3E}">
        <p14:creationId xmlns:p14="http://schemas.microsoft.com/office/powerpoint/2010/main" val="311800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736282"/>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097280" y="1295757"/>
            <a:ext cx="4937760" cy="736282"/>
          </a:xfrm>
        </p:spPr>
        <p:txBody>
          <a:bodyPr lIns="91440" rIns="91440" anchor="ctr">
            <a:normAutofit/>
          </a:bodyPr>
          <a:lstStyle>
            <a:lvl1pPr marL="0" indent="0">
              <a:buNone/>
              <a:defRPr sz="2000" b="0" cap="all" baseline="0">
                <a:solidFill>
                  <a:schemeClr val="tx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032039"/>
            <a:ext cx="4937760" cy="392849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295757"/>
            <a:ext cx="4937760" cy="736282"/>
          </a:xfrm>
        </p:spPr>
        <p:txBody>
          <a:bodyPr lIns="91440" rIns="91440" anchor="ctr">
            <a:normAutofit/>
          </a:bodyPr>
          <a:lstStyle>
            <a:lvl1pPr marL="0" indent="0">
              <a:buNone/>
              <a:defRPr sz="2000" b="0" cap="all" baseline="0">
                <a:solidFill>
                  <a:schemeClr val="tx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217920" y="2032039"/>
            <a:ext cx="4937760" cy="392849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06D340D3-0611-49C6-B5C0-536C3068E7C1}" type="datetime1">
              <a:rPr lang="en-GB" smtClean="0"/>
              <a:pPr/>
              <a:t>27/05/2024</a:t>
            </a:fld>
            <a:endParaRPr lang="en-GB"/>
          </a:p>
        </p:txBody>
      </p:sp>
      <p:sp>
        <p:nvSpPr>
          <p:cNvPr id="8" name="Footer Placeholder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GB"/>
          </a:p>
        </p:txBody>
      </p:sp>
      <p:sp>
        <p:nvSpPr>
          <p:cNvPr id="9" name="Slide Number Placehold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3B1D3DF-6A35-4B1E-91A8-6E4B9C352B0D}" type="slidenum">
              <a:rPr lang="en-GB" smtClean="0"/>
              <a:pPr/>
              <a:t>‹#›</a:t>
            </a:fld>
            <a:endParaRPr lang="en-GB"/>
          </a:p>
        </p:txBody>
      </p:sp>
    </p:spTree>
    <p:extLst>
      <p:ext uri="{BB962C8B-B14F-4D97-AF65-F5344CB8AC3E}">
        <p14:creationId xmlns:p14="http://schemas.microsoft.com/office/powerpoint/2010/main" val="3251715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5A0702E-8E87-4E57-9D51-7F1275B533C2}" type="datetime1">
              <a:rPr lang="en-GB" smtClean="0"/>
              <a:t>27/05/2024</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33B1D3DF-6A35-4B1E-91A8-6E4B9C352B0D}" type="slidenum">
              <a:rPr lang="en-GB" smtClean="0"/>
              <a:t>‹#›</a:t>
            </a:fld>
            <a:endParaRPr lang="en-GB"/>
          </a:p>
        </p:txBody>
      </p:sp>
    </p:spTree>
    <p:extLst>
      <p:ext uri="{BB962C8B-B14F-4D97-AF65-F5344CB8AC3E}">
        <p14:creationId xmlns:p14="http://schemas.microsoft.com/office/powerpoint/2010/main" val="1620120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Section Break II">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16303" y="306658"/>
            <a:ext cx="7365396" cy="624468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2000">
                <a:solidFill>
                  <a:srgbClr val="FFFFFF"/>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24D7387-DAC7-4F20-9946-1150E1C10501}" type="datetime1">
              <a:rPr lang="en-GB" smtClean="0"/>
              <a:t>27/05/2024</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3B1D3DF-6A35-4B1E-91A8-6E4B9C352B0D}" type="slidenum">
              <a:rPr lang="en-GB" smtClean="0"/>
              <a:t>‹#›</a:t>
            </a:fld>
            <a:endParaRPr lang="en-GB"/>
          </a:p>
        </p:txBody>
      </p:sp>
    </p:spTree>
    <p:extLst>
      <p:ext uri="{BB962C8B-B14F-4D97-AF65-F5344CB8AC3E}">
        <p14:creationId xmlns:p14="http://schemas.microsoft.com/office/powerpoint/2010/main" val="470931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74364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81B7ED9-F79F-4C84-82BA-6B5FE04BBF34}" type="datetime1">
              <a:rPr lang="en-GB" smtClean="0"/>
              <a:t>27/05/2024</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3B1D3DF-6A35-4B1E-91A8-6E4B9C352B0D}" type="slidenum">
              <a:rPr lang="en-GB" smtClean="0"/>
              <a:t>‹#›</a:t>
            </a:fld>
            <a:endParaRPr lang="en-GB"/>
          </a:p>
        </p:txBody>
      </p:sp>
      <p:cxnSp>
        <p:nvCxnSpPr>
          <p:cNvPr id="10" name="Straight Connector 9"/>
          <p:cNvCxnSpPr/>
          <p:nvPr/>
        </p:nvCxnSpPr>
        <p:spPr>
          <a:xfrm>
            <a:off x="1156294" y="1030252"/>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467315"/>
      </p:ext>
    </p:extLst>
  </p:cSld>
  <p:clrMap bg1="lt1" tx1="dk1" bg2="lt2" tx2="dk2" accent1="accent1" accent2="accent2" accent3="accent3" accent4="accent4" accent5="accent5" accent6="accent6" hlink="hlink" folHlink="folHlink"/>
  <p:sldLayoutIdLst>
    <p:sldLayoutId id="2147483669" r:id="rId1"/>
    <p:sldLayoutId id="2147483661" r:id="rId2"/>
    <p:sldLayoutId id="2147483662" r:id="rId3"/>
    <p:sldLayoutId id="2147483663" r:id="rId4"/>
    <p:sldLayoutId id="2147483666" r:id="rId5"/>
    <p:sldLayoutId id="2147483664" r:id="rId6"/>
    <p:sldLayoutId id="2147483665" r:id="rId7"/>
    <p:sldLayoutId id="2147483667" r:id="rId8"/>
    <p:sldLayoutId id="2147483668" r:id="rId9"/>
    <p:sldLayoutId id="2147483672" r:id="rId10"/>
    <p:sldLayoutId id="2147483670" r:id="rId11"/>
    <p:sldLayoutId id="2147483671" r:id="rId12"/>
  </p:sldLayoutIdLst>
  <p:hf hdr="0" ftr="0" dt="0"/>
  <p:txStyles>
    <p:title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hyperlink" Target="https://doi.org/10.1080/19376812.2016.1208769"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un.org/sustainabledevelopment/student-resources/" TargetMode="External"/><Relationship Id="rId2" Type="http://schemas.openxmlformats.org/officeDocument/2006/relationships/hyperlink" Target="https://doi.org/10.1016/j.esg.2020.100087"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86B17-BC7A-44B8-901C-74FCC7CC6FBE}"/>
              </a:ext>
            </a:extLst>
          </p:cNvPr>
          <p:cNvSpPr>
            <a:spLocks noGrp="1"/>
          </p:cNvSpPr>
          <p:nvPr>
            <p:ph type="title"/>
          </p:nvPr>
        </p:nvSpPr>
        <p:spPr>
          <a:xfrm>
            <a:off x="1097279" y="5071668"/>
            <a:ext cx="10113264" cy="594360"/>
          </a:xfrm>
        </p:spPr>
        <p:txBody>
          <a:bodyPr/>
          <a:lstStyle/>
          <a:p>
            <a:r>
              <a:rPr lang="en-US" sz="3200" dirty="0"/>
              <a:t>Climate Change &amp; Sustainable Development</a:t>
            </a:r>
          </a:p>
        </p:txBody>
      </p:sp>
      <p:sp>
        <p:nvSpPr>
          <p:cNvPr id="4" name="Text Placeholder 3">
            <a:extLst>
              <a:ext uri="{FF2B5EF4-FFF2-40B4-BE49-F238E27FC236}">
                <a16:creationId xmlns:a16="http://schemas.microsoft.com/office/drawing/2014/main" id="{DE748977-CA6D-4B29-A8B7-E0664E89900D}"/>
              </a:ext>
            </a:extLst>
          </p:cNvPr>
          <p:cNvSpPr>
            <a:spLocks noGrp="1"/>
          </p:cNvSpPr>
          <p:nvPr>
            <p:ph type="body" sz="half" idx="2"/>
          </p:nvPr>
        </p:nvSpPr>
        <p:spPr>
          <a:xfrm>
            <a:off x="1097279" y="5829820"/>
            <a:ext cx="10113264" cy="594360"/>
          </a:xfrm>
        </p:spPr>
        <p:txBody>
          <a:bodyPr>
            <a:normAutofit fontScale="92500" lnSpcReduction="10000"/>
          </a:bodyPr>
          <a:lstStyle/>
          <a:p>
            <a:r>
              <a:rPr lang="en-US" sz="2200" dirty="0"/>
              <a:t>Session 3: Introduction to Sustainable Development Goals</a:t>
            </a:r>
          </a:p>
          <a:p>
            <a:r>
              <a:rPr lang="en-US" sz="1700" dirty="0"/>
              <a:t>Teacher’s name, email and date of session</a:t>
            </a:r>
          </a:p>
          <a:p>
            <a:endParaRPr lang="en-US" sz="2000" dirty="0"/>
          </a:p>
          <a:p>
            <a:endParaRPr lang="en-US" sz="2400" dirty="0"/>
          </a:p>
        </p:txBody>
      </p:sp>
      <p:sp>
        <p:nvSpPr>
          <p:cNvPr id="5" name="Slide Number Placeholder 4">
            <a:extLst>
              <a:ext uri="{FF2B5EF4-FFF2-40B4-BE49-F238E27FC236}">
                <a16:creationId xmlns:a16="http://schemas.microsoft.com/office/drawing/2014/main" id="{086DFB6D-0116-447E-ADBA-6B76D06571B2}"/>
              </a:ext>
            </a:extLst>
          </p:cNvPr>
          <p:cNvSpPr>
            <a:spLocks noGrp="1"/>
          </p:cNvSpPr>
          <p:nvPr>
            <p:ph type="sldNum" sz="quarter" idx="12"/>
          </p:nvPr>
        </p:nvSpPr>
        <p:spPr/>
        <p:txBody>
          <a:bodyPr/>
          <a:lstStyle/>
          <a:p>
            <a:fld id="{33B1D3DF-6A35-4B1E-91A8-6E4B9C352B0D}" type="slidenum">
              <a:rPr lang="en-GB" smtClean="0"/>
              <a:t>1</a:t>
            </a:fld>
            <a:endParaRPr lang="en-GB"/>
          </a:p>
        </p:txBody>
      </p:sp>
      <p:sp>
        <p:nvSpPr>
          <p:cNvPr id="10" name="Date Placeholder 3">
            <a:extLst>
              <a:ext uri="{FF2B5EF4-FFF2-40B4-BE49-F238E27FC236}">
                <a16:creationId xmlns:a16="http://schemas.microsoft.com/office/drawing/2014/main" id="{C7417DEA-0CEF-42EA-8A6A-E8EB4ECDF9E6}"/>
              </a:ext>
            </a:extLst>
          </p:cNvPr>
          <p:cNvSpPr>
            <a:spLocks noGrp="1"/>
          </p:cNvSpPr>
          <p:nvPr>
            <p:ph type="dt" sz="half" idx="10"/>
          </p:nvPr>
        </p:nvSpPr>
        <p:spPr>
          <a:xfrm>
            <a:off x="1149607" y="6459784"/>
            <a:ext cx="2472271" cy="365125"/>
          </a:xfrm>
        </p:spPr>
        <p:txBody>
          <a:bodyPr/>
          <a:lstStyle/>
          <a:p>
            <a:r>
              <a:rPr lang="en-GB" sz="1050" dirty="0"/>
              <a:t>&lt;Insert date here&gt;</a:t>
            </a:r>
          </a:p>
        </p:txBody>
      </p:sp>
      <p:pic>
        <p:nvPicPr>
          <p:cNvPr id="6" name="Picture 5">
            <a:extLst>
              <a:ext uri="{FF2B5EF4-FFF2-40B4-BE49-F238E27FC236}">
                <a16:creationId xmlns:a16="http://schemas.microsoft.com/office/drawing/2014/main" id="{E474D471-89F9-4378-B453-C64908C863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786" b="18907"/>
          <a:stretch/>
        </p:blipFill>
        <p:spPr>
          <a:xfrm>
            <a:off x="0" y="12153"/>
            <a:ext cx="12192000" cy="4901813"/>
          </a:xfrm>
          <a:prstGeom prst="rect">
            <a:avLst/>
          </a:prstGeom>
        </p:spPr>
      </p:pic>
      <p:sp>
        <p:nvSpPr>
          <p:cNvPr id="12" name="TextBox 11">
            <a:extLst>
              <a:ext uri="{FF2B5EF4-FFF2-40B4-BE49-F238E27FC236}">
                <a16:creationId xmlns:a16="http://schemas.microsoft.com/office/drawing/2014/main" id="{42857596-835E-47ED-AB6D-F2E906B309DA}"/>
              </a:ext>
            </a:extLst>
          </p:cNvPr>
          <p:cNvSpPr txBox="1"/>
          <p:nvPr/>
        </p:nvSpPr>
        <p:spPr>
          <a:xfrm>
            <a:off x="10446445" y="4656449"/>
            <a:ext cx="1847668" cy="261610"/>
          </a:xfrm>
          <a:prstGeom prst="rect">
            <a:avLst/>
          </a:prstGeom>
          <a:noFill/>
          <a:ln w="19050">
            <a:noFill/>
            <a:prstDash val="dash"/>
          </a:ln>
        </p:spPr>
        <p:txBody>
          <a:bodyPr wrap="square" rtlCol="0">
            <a:spAutoFit/>
          </a:bodyPr>
          <a:lstStyle/>
          <a:p>
            <a:r>
              <a:rPr lang="de-DE" sz="1100" dirty="0" err="1">
                <a:solidFill>
                  <a:schemeClr val="bg1"/>
                </a:solidFill>
              </a:rPr>
              <a:t>Photo</a:t>
            </a:r>
            <a:r>
              <a:rPr lang="de-DE" sz="1100" dirty="0">
                <a:solidFill>
                  <a:schemeClr val="bg1"/>
                </a:solidFill>
              </a:rPr>
              <a:t> </a:t>
            </a:r>
            <a:r>
              <a:rPr lang="de-DE" sz="1100" dirty="0" err="1">
                <a:solidFill>
                  <a:schemeClr val="bg1"/>
                </a:solidFill>
              </a:rPr>
              <a:t>by</a:t>
            </a:r>
            <a:r>
              <a:rPr lang="de-DE" sz="1100" dirty="0">
                <a:solidFill>
                  <a:schemeClr val="bg1"/>
                </a:solidFill>
              </a:rPr>
              <a:t> Prado on </a:t>
            </a:r>
            <a:r>
              <a:rPr lang="de-DE" sz="1100" dirty="0" err="1">
                <a:solidFill>
                  <a:schemeClr val="bg1"/>
                </a:solidFill>
              </a:rPr>
              <a:t>Unsplash</a:t>
            </a:r>
            <a:endParaRPr lang="en-GB" sz="1100" dirty="0">
              <a:solidFill>
                <a:schemeClr val="bg1"/>
              </a:solidFill>
            </a:endParaRPr>
          </a:p>
        </p:txBody>
      </p:sp>
    </p:spTree>
    <p:extLst>
      <p:ext uri="{BB962C8B-B14F-4D97-AF65-F5344CB8AC3E}">
        <p14:creationId xmlns:p14="http://schemas.microsoft.com/office/powerpoint/2010/main" val="317643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0DD58-13F4-4C8B-ABFB-A36F855082DA}"/>
              </a:ext>
            </a:extLst>
          </p:cNvPr>
          <p:cNvSpPr>
            <a:spLocks noGrp="1"/>
          </p:cNvSpPr>
          <p:nvPr>
            <p:ph type="title"/>
          </p:nvPr>
        </p:nvSpPr>
        <p:spPr/>
        <p:txBody>
          <a:bodyPr>
            <a:noAutofit/>
          </a:bodyPr>
          <a:lstStyle/>
          <a:p>
            <a:r>
              <a:rPr lang="en-US" sz="3600" dirty="0"/>
              <a:t>Sustainable Development Goals</a:t>
            </a:r>
          </a:p>
        </p:txBody>
      </p:sp>
      <p:sp>
        <p:nvSpPr>
          <p:cNvPr id="3" name="Content Placeholder 2">
            <a:extLst>
              <a:ext uri="{FF2B5EF4-FFF2-40B4-BE49-F238E27FC236}">
                <a16:creationId xmlns:a16="http://schemas.microsoft.com/office/drawing/2014/main" id="{A9F51234-519A-4746-9E8F-5BF01FB1ABBB}"/>
              </a:ext>
            </a:extLst>
          </p:cNvPr>
          <p:cNvSpPr>
            <a:spLocks noGrp="1"/>
          </p:cNvSpPr>
          <p:nvPr>
            <p:ph idx="1"/>
          </p:nvPr>
        </p:nvSpPr>
        <p:spPr/>
        <p:txBody>
          <a:bodyPr>
            <a:normAutofit/>
          </a:bodyPr>
          <a:lstStyle/>
          <a:p>
            <a:r>
              <a:rPr lang="en-US" dirty="0"/>
              <a:t>In 2015, 193 nations committed to address global inequality, poverty, and climate justice. They planned to do this by collaborating on a sustainable development agenda, which included </a:t>
            </a:r>
            <a:r>
              <a:rPr lang="en-US" u="sng" dirty="0"/>
              <a:t>17 goals and 169 targets</a:t>
            </a:r>
            <a:r>
              <a:rPr lang="en-US" dirty="0"/>
              <a:t>.</a:t>
            </a:r>
          </a:p>
          <a:p>
            <a:r>
              <a:rPr lang="en-US" dirty="0"/>
              <a:t>The SDGs expanded the predominantly singular objective of the MDGs—i.e. the reduction of extreme poverty—to include four key dimensions: inclusive social development, inclusive economic development, environmental sustainability, and peace and security.</a:t>
            </a:r>
          </a:p>
          <a:p>
            <a:endParaRPr lang="en-US" dirty="0"/>
          </a:p>
        </p:txBody>
      </p:sp>
      <p:sp>
        <p:nvSpPr>
          <p:cNvPr id="4" name="Slide Number Placeholder 3">
            <a:extLst>
              <a:ext uri="{FF2B5EF4-FFF2-40B4-BE49-F238E27FC236}">
                <a16:creationId xmlns:a16="http://schemas.microsoft.com/office/drawing/2014/main" id="{F2E2A037-1D82-400E-A789-977514AE7493}"/>
              </a:ext>
            </a:extLst>
          </p:cNvPr>
          <p:cNvSpPr>
            <a:spLocks noGrp="1"/>
          </p:cNvSpPr>
          <p:nvPr>
            <p:ph type="sldNum" sz="quarter" idx="12"/>
          </p:nvPr>
        </p:nvSpPr>
        <p:spPr/>
        <p:txBody>
          <a:bodyPr/>
          <a:lstStyle/>
          <a:p>
            <a:fld id="{33B1D3DF-6A35-4B1E-91A8-6E4B9C352B0D}" type="slidenum">
              <a:rPr lang="en-GB" smtClean="0"/>
              <a:t>10</a:t>
            </a:fld>
            <a:endParaRPr lang="en-GB"/>
          </a:p>
        </p:txBody>
      </p:sp>
    </p:spTree>
    <p:extLst>
      <p:ext uri="{BB962C8B-B14F-4D97-AF65-F5344CB8AC3E}">
        <p14:creationId xmlns:p14="http://schemas.microsoft.com/office/powerpoint/2010/main" val="2333886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0DD58-13F4-4C8B-ABFB-A36F855082DA}"/>
              </a:ext>
            </a:extLst>
          </p:cNvPr>
          <p:cNvSpPr>
            <a:spLocks noGrp="1"/>
          </p:cNvSpPr>
          <p:nvPr>
            <p:ph type="title"/>
          </p:nvPr>
        </p:nvSpPr>
        <p:spPr/>
        <p:txBody>
          <a:bodyPr>
            <a:noAutofit/>
          </a:bodyPr>
          <a:lstStyle/>
          <a:p>
            <a:r>
              <a:rPr lang="en-US" sz="3600" dirty="0"/>
              <a:t>Sustainable Development Goals</a:t>
            </a:r>
          </a:p>
        </p:txBody>
      </p:sp>
      <p:sp>
        <p:nvSpPr>
          <p:cNvPr id="3" name="Content Placeholder 2">
            <a:extLst>
              <a:ext uri="{FF2B5EF4-FFF2-40B4-BE49-F238E27FC236}">
                <a16:creationId xmlns:a16="http://schemas.microsoft.com/office/drawing/2014/main" id="{A9F51234-519A-4746-9E8F-5BF01FB1ABBB}"/>
              </a:ext>
            </a:extLst>
          </p:cNvPr>
          <p:cNvSpPr>
            <a:spLocks noGrp="1"/>
          </p:cNvSpPr>
          <p:nvPr>
            <p:ph idx="1"/>
          </p:nvPr>
        </p:nvSpPr>
        <p:spPr/>
        <p:txBody>
          <a:bodyPr>
            <a:normAutofit fontScale="92500" lnSpcReduction="10000"/>
          </a:bodyPr>
          <a:lstStyle/>
          <a:p>
            <a:r>
              <a:rPr lang="en-US" dirty="0"/>
              <a:t>It is a framework which promotes economic development and social progress in an environmentally sustainable manner taking ecological boundaries into account.</a:t>
            </a:r>
            <a:endParaRPr lang="de-DE" dirty="0"/>
          </a:p>
          <a:p>
            <a:r>
              <a:rPr lang="de-DE" dirty="0" err="1"/>
              <a:t>Sustainable</a:t>
            </a:r>
            <a:r>
              <a:rPr lang="de-DE" dirty="0"/>
              <a:t> Development Goals </a:t>
            </a:r>
            <a:r>
              <a:rPr lang="en-US" dirty="0"/>
              <a:t>act as a guiding compass and a blueprint, steering our collective efforts and actions towards a more sustainable and inclusive future.</a:t>
            </a:r>
          </a:p>
          <a:p>
            <a:r>
              <a:rPr lang="en-US" dirty="0"/>
              <a:t>SDGs offer a more people-</a:t>
            </a:r>
            <a:r>
              <a:rPr lang="en-US" dirty="0" err="1"/>
              <a:t>centred</a:t>
            </a:r>
            <a:r>
              <a:rPr lang="en-US" dirty="0"/>
              <a:t> development agenda and are framed as “universally applicable”. </a:t>
            </a:r>
          </a:p>
          <a:p>
            <a:r>
              <a:rPr lang="en-US" dirty="0"/>
              <a:t>The 17 SDGs are interconnected, recognizing that actions in one area influence outcomes in others and that development must balance social, economic, and environmental sustainability. </a:t>
            </a:r>
          </a:p>
          <a:p>
            <a:endParaRPr lang="en-US" dirty="0"/>
          </a:p>
          <a:p>
            <a:endParaRPr lang="en-US" dirty="0"/>
          </a:p>
        </p:txBody>
      </p:sp>
      <p:sp>
        <p:nvSpPr>
          <p:cNvPr id="4" name="Slide Number Placeholder 3">
            <a:extLst>
              <a:ext uri="{FF2B5EF4-FFF2-40B4-BE49-F238E27FC236}">
                <a16:creationId xmlns:a16="http://schemas.microsoft.com/office/drawing/2014/main" id="{F2E2A037-1D82-400E-A789-977514AE7493}"/>
              </a:ext>
            </a:extLst>
          </p:cNvPr>
          <p:cNvSpPr>
            <a:spLocks noGrp="1"/>
          </p:cNvSpPr>
          <p:nvPr>
            <p:ph type="sldNum" sz="quarter" idx="12"/>
          </p:nvPr>
        </p:nvSpPr>
        <p:spPr/>
        <p:txBody>
          <a:bodyPr/>
          <a:lstStyle/>
          <a:p>
            <a:fld id="{33B1D3DF-6A35-4B1E-91A8-6E4B9C352B0D}" type="slidenum">
              <a:rPr lang="en-GB" smtClean="0"/>
              <a:t>11</a:t>
            </a:fld>
            <a:endParaRPr lang="en-GB"/>
          </a:p>
        </p:txBody>
      </p:sp>
    </p:spTree>
    <p:extLst>
      <p:ext uri="{BB962C8B-B14F-4D97-AF65-F5344CB8AC3E}">
        <p14:creationId xmlns:p14="http://schemas.microsoft.com/office/powerpoint/2010/main" val="171286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500084-6156-44C8-AB23-03795735F5D2}"/>
              </a:ext>
            </a:extLst>
          </p:cNvPr>
          <p:cNvSpPr>
            <a:spLocks noGrp="1"/>
          </p:cNvSpPr>
          <p:nvPr>
            <p:ph type="sldNum" sz="quarter" idx="12"/>
          </p:nvPr>
        </p:nvSpPr>
        <p:spPr/>
        <p:txBody>
          <a:bodyPr/>
          <a:lstStyle/>
          <a:p>
            <a:fld id="{33B1D3DF-6A35-4B1E-91A8-6E4B9C352B0D}" type="slidenum">
              <a:rPr lang="en-GB" smtClean="0"/>
              <a:t>12</a:t>
            </a:fld>
            <a:endParaRPr lang="en-GB"/>
          </a:p>
        </p:txBody>
      </p:sp>
      <p:pic>
        <p:nvPicPr>
          <p:cNvPr id="2050" name="Picture 2" descr="Sustainable Development Goals | FSE">
            <a:extLst>
              <a:ext uri="{FF2B5EF4-FFF2-40B4-BE49-F238E27FC236}">
                <a16:creationId xmlns:a16="http://schemas.microsoft.com/office/drawing/2014/main" id="{4A1D09E4-CBA4-49C2-A0D2-41207BCFE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141" y="570412"/>
            <a:ext cx="9767717" cy="55054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782DBDE-F478-4DA9-91A5-EC29D0F2CD0C}"/>
              </a:ext>
            </a:extLst>
          </p:cNvPr>
          <p:cNvSpPr txBox="1"/>
          <p:nvPr/>
        </p:nvSpPr>
        <p:spPr>
          <a:xfrm>
            <a:off x="5246914" y="6006208"/>
            <a:ext cx="1545771" cy="261610"/>
          </a:xfrm>
          <a:prstGeom prst="rect">
            <a:avLst/>
          </a:prstGeom>
          <a:noFill/>
        </p:spPr>
        <p:txBody>
          <a:bodyPr wrap="square" rtlCol="0">
            <a:spAutoFit/>
          </a:bodyPr>
          <a:lstStyle/>
          <a:p>
            <a:r>
              <a:rPr lang="de-DE" sz="1100" dirty="0"/>
              <a:t>Source: United </a:t>
            </a:r>
            <a:r>
              <a:rPr lang="de-DE" sz="1100" dirty="0" err="1"/>
              <a:t>Nations</a:t>
            </a:r>
            <a:endParaRPr lang="en-US" sz="1100" dirty="0"/>
          </a:p>
        </p:txBody>
      </p:sp>
    </p:spTree>
    <p:extLst>
      <p:ext uri="{BB962C8B-B14F-4D97-AF65-F5344CB8AC3E}">
        <p14:creationId xmlns:p14="http://schemas.microsoft.com/office/powerpoint/2010/main" val="1919888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0DD58-13F4-4C8B-ABFB-A36F855082DA}"/>
              </a:ext>
            </a:extLst>
          </p:cNvPr>
          <p:cNvSpPr>
            <a:spLocks noGrp="1"/>
          </p:cNvSpPr>
          <p:nvPr>
            <p:ph type="title"/>
          </p:nvPr>
        </p:nvSpPr>
        <p:spPr/>
        <p:txBody>
          <a:bodyPr>
            <a:noAutofit/>
          </a:bodyPr>
          <a:lstStyle/>
          <a:p>
            <a:r>
              <a:rPr lang="en-US" sz="3600" dirty="0"/>
              <a:t>Legal status of SDGs </a:t>
            </a:r>
          </a:p>
        </p:txBody>
      </p:sp>
      <p:sp>
        <p:nvSpPr>
          <p:cNvPr id="3" name="Content Placeholder 2">
            <a:extLst>
              <a:ext uri="{FF2B5EF4-FFF2-40B4-BE49-F238E27FC236}">
                <a16:creationId xmlns:a16="http://schemas.microsoft.com/office/drawing/2014/main" id="{A9F51234-519A-4746-9E8F-5BF01FB1ABBB}"/>
              </a:ext>
            </a:extLst>
          </p:cNvPr>
          <p:cNvSpPr>
            <a:spLocks noGrp="1"/>
          </p:cNvSpPr>
          <p:nvPr>
            <p:ph idx="1"/>
          </p:nvPr>
        </p:nvSpPr>
        <p:spPr/>
        <p:txBody>
          <a:bodyPr>
            <a:normAutofit/>
          </a:bodyPr>
          <a:lstStyle/>
          <a:p>
            <a:r>
              <a:rPr lang="en-US" dirty="0"/>
              <a:t>The SDGs are </a:t>
            </a:r>
            <a:r>
              <a:rPr lang="en-US" u="sng" dirty="0"/>
              <a:t>not legally binding</a:t>
            </a:r>
            <a:r>
              <a:rPr lang="en-US" dirty="0"/>
              <a:t>; governments are under no duty to be sustainable or to protect resources for future generations. Instead, countries operate on a basis of healthy peer pressure. </a:t>
            </a:r>
          </a:p>
          <a:p>
            <a:r>
              <a:rPr lang="en-US" dirty="0"/>
              <a:t>The SDGs draw from various international agreements, aiming to enhance the implementation of existing international laws. For instance, SDG 8 aligns with ILO conventions, such as those against child and forced labor, reinforcing multilateral commitments. While not legally binding, SDGs do reinforce multilateral agreements.</a:t>
            </a:r>
          </a:p>
          <a:p>
            <a:endParaRPr lang="en-US" dirty="0"/>
          </a:p>
        </p:txBody>
      </p:sp>
      <p:sp>
        <p:nvSpPr>
          <p:cNvPr id="4" name="Slide Number Placeholder 3">
            <a:extLst>
              <a:ext uri="{FF2B5EF4-FFF2-40B4-BE49-F238E27FC236}">
                <a16:creationId xmlns:a16="http://schemas.microsoft.com/office/drawing/2014/main" id="{F2E2A037-1D82-400E-A789-977514AE7493}"/>
              </a:ext>
            </a:extLst>
          </p:cNvPr>
          <p:cNvSpPr>
            <a:spLocks noGrp="1"/>
          </p:cNvSpPr>
          <p:nvPr>
            <p:ph type="sldNum" sz="quarter" idx="12"/>
          </p:nvPr>
        </p:nvSpPr>
        <p:spPr/>
        <p:txBody>
          <a:bodyPr/>
          <a:lstStyle/>
          <a:p>
            <a:fld id="{33B1D3DF-6A35-4B1E-91A8-6E4B9C352B0D}" type="slidenum">
              <a:rPr lang="en-GB" smtClean="0"/>
              <a:t>13</a:t>
            </a:fld>
            <a:endParaRPr lang="en-GB"/>
          </a:p>
        </p:txBody>
      </p:sp>
    </p:spTree>
    <p:extLst>
      <p:ext uri="{BB962C8B-B14F-4D97-AF65-F5344CB8AC3E}">
        <p14:creationId xmlns:p14="http://schemas.microsoft.com/office/powerpoint/2010/main" val="716043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6F1EC-AF2A-44EC-81C9-E8C1BFB95E7E}"/>
              </a:ext>
            </a:extLst>
          </p:cNvPr>
          <p:cNvSpPr>
            <a:spLocks noGrp="1"/>
          </p:cNvSpPr>
          <p:nvPr>
            <p:ph type="title"/>
          </p:nvPr>
        </p:nvSpPr>
        <p:spPr/>
        <p:txBody>
          <a:bodyPr/>
          <a:lstStyle/>
          <a:p>
            <a:r>
              <a:rPr lang="de-DE" dirty="0"/>
              <a:t>SDG Targets</a:t>
            </a:r>
            <a:endParaRPr lang="en-US" dirty="0"/>
          </a:p>
        </p:txBody>
      </p:sp>
      <p:sp>
        <p:nvSpPr>
          <p:cNvPr id="3" name="Content Placeholder 2">
            <a:extLst>
              <a:ext uri="{FF2B5EF4-FFF2-40B4-BE49-F238E27FC236}">
                <a16:creationId xmlns:a16="http://schemas.microsoft.com/office/drawing/2014/main" id="{26F72664-C1AA-41EA-AA1B-CE44924AE6E9}"/>
              </a:ext>
            </a:extLst>
          </p:cNvPr>
          <p:cNvSpPr>
            <a:spLocks noGrp="1"/>
          </p:cNvSpPr>
          <p:nvPr>
            <p:ph idx="1"/>
          </p:nvPr>
        </p:nvSpPr>
        <p:spPr/>
        <p:txBody>
          <a:bodyPr>
            <a:normAutofit fontScale="85000" lnSpcReduction="20000"/>
          </a:bodyPr>
          <a:lstStyle/>
          <a:p>
            <a:r>
              <a:rPr lang="en-US" dirty="0"/>
              <a:t>Each goal of the SDG comprises a set of targets that address various dimensions of sustainable development, such as social inclusion, economic growth, environmental conservation, and institutional development.</a:t>
            </a:r>
          </a:p>
          <a:p>
            <a:r>
              <a:rPr lang="de-DE" dirty="0"/>
              <a:t>T</a:t>
            </a:r>
            <a:r>
              <a:rPr lang="en-US" dirty="0" err="1"/>
              <a:t>hese</a:t>
            </a:r>
            <a:r>
              <a:rPr lang="en-US" dirty="0"/>
              <a:t> targets are often numerical and are set within a timeframe. These targets consider the diverse circumstances of individual countries and are also helpful in measuring the progress of different countries and keeping accountability. </a:t>
            </a:r>
          </a:p>
          <a:p>
            <a:r>
              <a:rPr lang="en-US" dirty="0"/>
              <a:t>The targets are measured at the national level. This leaves leeway for differences across countries. Although objective 1.1 relates to severe poverty, which is presently defined as $1.25 per day, target 1.2 focuses on "national definitions". Switzerland and Kenya have significantly different national definitions of poverty, but under SDG 1 objectives, both are urged to reduce the number of persons afflicted by half.</a:t>
            </a:r>
          </a:p>
        </p:txBody>
      </p:sp>
      <p:sp>
        <p:nvSpPr>
          <p:cNvPr id="4" name="Slide Number Placeholder 3">
            <a:extLst>
              <a:ext uri="{FF2B5EF4-FFF2-40B4-BE49-F238E27FC236}">
                <a16:creationId xmlns:a16="http://schemas.microsoft.com/office/drawing/2014/main" id="{0F9EEBED-BF1D-4FF4-A5D1-620FAB578656}"/>
              </a:ext>
            </a:extLst>
          </p:cNvPr>
          <p:cNvSpPr>
            <a:spLocks noGrp="1"/>
          </p:cNvSpPr>
          <p:nvPr>
            <p:ph type="sldNum" sz="quarter" idx="12"/>
          </p:nvPr>
        </p:nvSpPr>
        <p:spPr/>
        <p:txBody>
          <a:bodyPr/>
          <a:lstStyle/>
          <a:p>
            <a:fld id="{33B1D3DF-6A35-4B1E-91A8-6E4B9C352B0D}" type="slidenum">
              <a:rPr lang="en-GB" smtClean="0"/>
              <a:t>14</a:t>
            </a:fld>
            <a:endParaRPr lang="en-GB"/>
          </a:p>
        </p:txBody>
      </p:sp>
    </p:spTree>
    <p:extLst>
      <p:ext uri="{BB962C8B-B14F-4D97-AF65-F5344CB8AC3E}">
        <p14:creationId xmlns:p14="http://schemas.microsoft.com/office/powerpoint/2010/main" val="1812979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42807D-E8F5-4E7B-BB88-5BDAB1E5DDC1}"/>
              </a:ext>
            </a:extLst>
          </p:cNvPr>
          <p:cNvSpPr>
            <a:spLocks noGrp="1"/>
          </p:cNvSpPr>
          <p:nvPr>
            <p:ph type="sldNum" sz="quarter" idx="12"/>
          </p:nvPr>
        </p:nvSpPr>
        <p:spPr/>
        <p:txBody>
          <a:bodyPr/>
          <a:lstStyle/>
          <a:p>
            <a:fld id="{33B1D3DF-6A35-4B1E-91A8-6E4B9C352B0D}" type="slidenum">
              <a:rPr lang="en-GB" smtClean="0"/>
              <a:t>15</a:t>
            </a:fld>
            <a:endParaRPr lang="en-GB"/>
          </a:p>
        </p:txBody>
      </p:sp>
      <p:pic>
        <p:nvPicPr>
          <p:cNvPr id="3" name="Picture 2">
            <a:extLst>
              <a:ext uri="{FF2B5EF4-FFF2-40B4-BE49-F238E27FC236}">
                <a16:creationId xmlns:a16="http://schemas.microsoft.com/office/drawing/2014/main" id="{F926634C-B2C7-450B-9743-5DACA7ED0E89}"/>
              </a:ext>
            </a:extLst>
          </p:cNvPr>
          <p:cNvPicPr>
            <a:picLocks noChangeAspect="1"/>
          </p:cNvPicPr>
          <p:nvPr/>
        </p:nvPicPr>
        <p:blipFill rotWithShape="1">
          <a:blip r:embed="rId2"/>
          <a:srcRect l="5873" t="41270" r="7143" b="45524"/>
          <a:stretch/>
        </p:blipFill>
        <p:spPr>
          <a:xfrm>
            <a:off x="786116" y="518702"/>
            <a:ext cx="10691781" cy="1014548"/>
          </a:xfrm>
          <a:prstGeom prst="rect">
            <a:avLst/>
          </a:prstGeom>
        </p:spPr>
      </p:pic>
      <p:pic>
        <p:nvPicPr>
          <p:cNvPr id="4098" name="Picture 2" descr="SDGs | KnowSDGs">
            <a:extLst>
              <a:ext uri="{FF2B5EF4-FFF2-40B4-BE49-F238E27FC236}">
                <a16:creationId xmlns:a16="http://schemas.microsoft.com/office/drawing/2014/main" id="{34E698CB-C81F-4818-B8BB-D6E43036C2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367" y="2037806"/>
            <a:ext cx="2233656" cy="32599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DGs | KnowSDGs">
            <a:extLst>
              <a:ext uri="{FF2B5EF4-FFF2-40B4-BE49-F238E27FC236}">
                <a16:creationId xmlns:a16="http://schemas.microsoft.com/office/drawing/2014/main" id="{340582C4-6491-47EF-A9E8-35F95B1E67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9616" y="2037805"/>
            <a:ext cx="2233656" cy="325992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DGs | KnowSDGs">
            <a:extLst>
              <a:ext uri="{FF2B5EF4-FFF2-40B4-BE49-F238E27FC236}">
                <a16:creationId xmlns:a16="http://schemas.microsoft.com/office/drawing/2014/main" id="{875C63BB-04B5-4E05-8A41-4D8012B8A1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9117" y="2037805"/>
            <a:ext cx="2235164" cy="325992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DGs | KnowSDGs">
            <a:extLst>
              <a:ext uri="{FF2B5EF4-FFF2-40B4-BE49-F238E27FC236}">
                <a16:creationId xmlns:a16="http://schemas.microsoft.com/office/drawing/2014/main" id="{B17DE247-4E0F-4403-87F6-765FD4047C1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1733" y="2037805"/>
            <a:ext cx="1888739" cy="326243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DGs | KnowSDGs">
            <a:extLst>
              <a:ext uri="{FF2B5EF4-FFF2-40B4-BE49-F238E27FC236}">
                <a16:creationId xmlns:a16="http://schemas.microsoft.com/office/drawing/2014/main" id="{B0FAFBCD-D0CB-4B19-9639-CE93D2664B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47925" y="2037805"/>
            <a:ext cx="1991425" cy="32599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E56B9C9-45BD-404B-92D1-E435C1285DFD}"/>
              </a:ext>
            </a:extLst>
          </p:cNvPr>
          <p:cNvSpPr txBox="1"/>
          <p:nvPr/>
        </p:nvSpPr>
        <p:spPr>
          <a:xfrm>
            <a:off x="3579223" y="5925460"/>
            <a:ext cx="5921828" cy="261610"/>
          </a:xfrm>
          <a:prstGeom prst="rect">
            <a:avLst/>
          </a:prstGeom>
          <a:noFill/>
        </p:spPr>
        <p:txBody>
          <a:bodyPr wrap="square" rtlCol="0">
            <a:spAutoFit/>
          </a:bodyPr>
          <a:lstStyle/>
          <a:p>
            <a:r>
              <a:rPr lang="de-DE" sz="1100" dirty="0"/>
              <a:t>Source: European </a:t>
            </a:r>
            <a:r>
              <a:rPr lang="de-DE" sz="1100" dirty="0" err="1"/>
              <a:t>Comission</a:t>
            </a:r>
            <a:r>
              <a:rPr lang="de-DE" sz="1100" dirty="0"/>
              <a:t>. 2024.Website. https://knowsdgs.jrc.ec.europa.eu/sdg/1</a:t>
            </a:r>
            <a:endParaRPr lang="en-US" sz="1100" dirty="0"/>
          </a:p>
        </p:txBody>
      </p:sp>
    </p:spTree>
    <p:extLst>
      <p:ext uri="{BB962C8B-B14F-4D97-AF65-F5344CB8AC3E}">
        <p14:creationId xmlns:p14="http://schemas.microsoft.com/office/powerpoint/2010/main" val="1162361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49F9A-DE03-4B4B-AD0F-F40A6C43D4F7}"/>
              </a:ext>
            </a:extLst>
          </p:cNvPr>
          <p:cNvSpPr>
            <a:spLocks noGrp="1"/>
          </p:cNvSpPr>
          <p:nvPr>
            <p:ph type="title"/>
          </p:nvPr>
        </p:nvSpPr>
        <p:spPr/>
        <p:txBody>
          <a:bodyPr/>
          <a:lstStyle/>
          <a:p>
            <a:r>
              <a:rPr lang="de-DE" dirty="0"/>
              <a:t>SDG </a:t>
            </a:r>
            <a:r>
              <a:rPr lang="de-DE" dirty="0" err="1"/>
              <a:t>Indicators</a:t>
            </a:r>
            <a:endParaRPr lang="en-US" dirty="0"/>
          </a:p>
        </p:txBody>
      </p:sp>
      <p:sp>
        <p:nvSpPr>
          <p:cNvPr id="3" name="Content Placeholder 2">
            <a:extLst>
              <a:ext uri="{FF2B5EF4-FFF2-40B4-BE49-F238E27FC236}">
                <a16:creationId xmlns:a16="http://schemas.microsoft.com/office/drawing/2014/main" id="{9A580700-E78A-4F46-9687-0ACC6D15140F}"/>
              </a:ext>
            </a:extLst>
          </p:cNvPr>
          <p:cNvSpPr>
            <a:spLocks noGrp="1"/>
          </p:cNvSpPr>
          <p:nvPr>
            <p:ph idx="1"/>
          </p:nvPr>
        </p:nvSpPr>
        <p:spPr/>
        <p:txBody>
          <a:bodyPr>
            <a:normAutofit fontScale="92500" lnSpcReduction="10000"/>
          </a:bodyPr>
          <a:lstStyle/>
          <a:p>
            <a:r>
              <a:rPr lang="de-DE" dirty="0"/>
              <a:t>Apart </a:t>
            </a:r>
            <a:r>
              <a:rPr lang="de-DE" dirty="0" err="1"/>
              <a:t>from</a:t>
            </a:r>
            <a:r>
              <a:rPr lang="de-DE" dirty="0"/>
              <a:t> </a:t>
            </a:r>
            <a:r>
              <a:rPr lang="en-US" dirty="0"/>
              <a:t>169 specific targets, there are 232 measurable indicators. </a:t>
            </a:r>
          </a:p>
          <a:p>
            <a:r>
              <a:rPr lang="en-US" dirty="0"/>
              <a:t>These indicators are built within the targets which help countries plan their policies, measure their progress, find gaps and report the results to the international community.</a:t>
            </a:r>
          </a:p>
          <a:p>
            <a:r>
              <a:rPr lang="de-DE" dirty="0"/>
              <a:t>T</a:t>
            </a:r>
            <a:r>
              <a:rPr lang="en-US" dirty="0"/>
              <a:t>he indicators are generally framed around;</a:t>
            </a:r>
          </a:p>
          <a:p>
            <a:r>
              <a:rPr lang="en-US" dirty="0"/>
              <a:t>people (% of population etc.), </a:t>
            </a:r>
          </a:p>
          <a:p>
            <a:r>
              <a:rPr lang="en-US" dirty="0"/>
              <a:t>Policies (Govt spending on education % etc.), </a:t>
            </a:r>
          </a:p>
          <a:p>
            <a:r>
              <a:rPr lang="en-US" dirty="0"/>
              <a:t>production and consumption (green energy production % etc.), </a:t>
            </a:r>
          </a:p>
          <a:p>
            <a:r>
              <a:rPr lang="en-US" dirty="0"/>
              <a:t>and planets resources (conserve water etc.). </a:t>
            </a:r>
          </a:p>
        </p:txBody>
      </p:sp>
      <p:sp>
        <p:nvSpPr>
          <p:cNvPr id="4" name="Slide Number Placeholder 3">
            <a:extLst>
              <a:ext uri="{FF2B5EF4-FFF2-40B4-BE49-F238E27FC236}">
                <a16:creationId xmlns:a16="http://schemas.microsoft.com/office/drawing/2014/main" id="{735418D3-CF23-4688-AA76-0B86DB9EEA79}"/>
              </a:ext>
            </a:extLst>
          </p:cNvPr>
          <p:cNvSpPr>
            <a:spLocks noGrp="1"/>
          </p:cNvSpPr>
          <p:nvPr>
            <p:ph type="sldNum" sz="quarter" idx="12"/>
          </p:nvPr>
        </p:nvSpPr>
        <p:spPr/>
        <p:txBody>
          <a:bodyPr/>
          <a:lstStyle/>
          <a:p>
            <a:fld id="{33B1D3DF-6A35-4B1E-91A8-6E4B9C352B0D}" type="slidenum">
              <a:rPr lang="en-GB" smtClean="0"/>
              <a:t>16</a:t>
            </a:fld>
            <a:endParaRPr lang="en-GB"/>
          </a:p>
        </p:txBody>
      </p:sp>
    </p:spTree>
    <p:extLst>
      <p:ext uri="{BB962C8B-B14F-4D97-AF65-F5344CB8AC3E}">
        <p14:creationId xmlns:p14="http://schemas.microsoft.com/office/powerpoint/2010/main" val="2787731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1D2B29-8877-46A1-9DE3-315A69DBE528}"/>
              </a:ext>
            </a:extLst>
          </p:cNvPr>
          <p:cNvSpPr>
            <a:spLocks noGrp="1"/>
          </p:cNvSpPr>
          <p:nvPr>
            <p:ph type="sldNum" sz="quarter" idx="12"/>
          </p:nvPr>
        </p:nvSpPr>
        <p:spPr/>
        <p:txBody>
          <a:bodyPr/>
          <a:lstStyle/>
          <a:p>
            <a:fld id="{33B1D3DF-6A35-4B1E-91A8-6E4B9C352B0D}" type="slidenum">
              <a:rPr lang="en-GB" smtClean="0"/>
              <a:t>17</a:t>
            </a:fld>
            <a:endParaRPr lang="en-GB"/>
          </a:p>
        </p:txBody>
      </p:sp>
      <p:pic>
        <p:nvPicPr>
          <p:cNvPr id="3" name="Picture 2">
            <a:extLst>
              <a:ext uri="{FF2B5EF4-FFF2-40B4-BE49-F238E27FC236}">
                <a16:creationId xmlns:a16="http://schemas.microsoft.com/office/drawing/2014/main" id="{CCE827C1-328B-4B9A-998E-3CAF1F4E14E6}"/>
              </a:ext>
            </a:extLst>
          </p:cNvPr>
          <p:cNvPicPr>
            <a:picLocks noChangeAspect="1"/>
          </p:cNvPicPr>
          <p:nvPr/>
        </p:nvPicPr>
        <p:blipFill rotWithShape="1">
          <a:blip r:embed="rId2"/>
          <a:srcRect l="6649" t="27952" r="7174" b="24898"/>
          <a:stretch/>
        </p:blipFill>
        <p:spPr>
          <a:xfrm>
            <a:off x="735875" y="988421"/>
            <a:ext cx="10899826" cy="3727270"/>
          </a:xfrm>
          <a:prstGeom prst="rect">
            <a:avLst/>
          </a:prstGeom>
          <a:ln>
            <a:solidFill>
              <a:srgbClr val="E9B6B8"/>
            </a:solidFill>
          </a:ln>
        </p:spPr>
      </p:pic>
      <p:sp>
        <p:nvSpPr>
          <p:cNvPr id="4" name="TextBox 3">
            <a:extLst>
              <a:ext uri="{FF2B5EF4-FFF2-40B4-BE49-F238E27FC236}">
                <a16:creationId xmlns:a16="http://schemas.microsoft.com/office/drawing/2014/main" id="{E9D6C6CB-724D-4874-ACEC-24F85E8D60C6}"/>
              </a:ext>
            </a:extLst>
          </p:cNvPr>
          <p:cNvSpPr txBox="1"/>
          <p:nvPr/>
        </p:nvSpPr>
        <p:spPr>
          <a:xfrm>
            <a:off x="4415246" y="492035"/>
            <a:ext cx="1158240" cy="461665"/>
          </a:xfrm>
          <a:prstGeom prst="rect">
            <a:avLst/>
          </a:prstGeom>
          <a:noFill/>
        </p:spPr>
        <p:txBody>
          <a:bodyPr wrap="square" rtlCol="0">
            <a:spAutoFit/>
          </a:bodyPr>
          <a:lstStyle/>
          <a:p>
            <a:r>
              <a:rPr lang="de-DE" sz="2400" b="1" dirty="0"/>
              <a:t>Targets</a:t>
            </a:r>
            <a:endParaRPr lang="en-US" sz="2400" b="1" dirty="0"/>
          </a:p>
        </p:txBody>
      </p:sp>
      <p:sp>
        <p:nvSpPr>
          <p:cNvPr id="5" name="TextBox 4">
            <a:extLst>
              <a:ext uri="{FF2B5EF4-FFF2-40B4-BE49-F238E27FC236}">
                <a16:creationId xmlns:a16="http://schemas.microsoft.com/office/drawing/2014/main" id="{2A47E24C-F5A9-4BFD-985E-5FB594810B8F}"/>
              </a:ext>
            </a:extLst>
          </p:cNvPr>
          <p:cNvSpPr txBox="1"/>
          <p:nvPr/>
        </p:nvSpPr>
        <p:spPr>
          <a:xfrm>
            <a:off x="8804365" y="492034"/>
            <a:ext cx="1545771" cy="461665"/>
          </a:xfrm>
          <a:prstGeom prst="rect">
            <a:avLst/>
          </a:prstGeom>
          <a:noFill/>
        </p:spPr>
        <p:txBody>
          <a:bodyPr wrap="square" rtlCol="0">
            <a:spAutoFit/>
          </a:bodyPr>
          <a:lstStyle/>
          <a:p>
            <a:r>
              <a:rPr lang="de-DE" sz="2400" b="1" dirty="0" err="1"/>
              <a:t>Indicators</a:t>
            </a:r>
            <a:endParaRPr lang="en-US" sz="2400" b="1" dirty="0"/>
          </a:p>
        </p:txBody>
      </p:sp>
      <p:sp>
        <p:nvSpPr>
          <p:cNvPr id="6" name="Rectangle: Rounded Corners 5">
            <a:extLst>
              <a:ext uri="{FF2B5EF4-FFF2-40B4-BE49-F238E27FC236}">
                <a16:creationId xmlns:a16="http://schemas.microsoft.com/office/drawing/2014/main" id="{5E530D92-C2D9-450A-8022-FF1A0E6E7640}"/>
              </a:ext>
            </a:extLst>
          </p:cNvPr>
          <p:cNvSpPr/>
          <p:nvPr/>
        </p:nvSpPr>
        <p:spPr>
          <a:xfrm>
            <a:off x="3857897" y="1084217"/>
            <a:ext cx="3056709" cy="182880"/>
          </a:xfrm>
          <a:prstGeom prst="roundRect">
            <a:avLst/>
          </a:prstGeom>
          <a:solidFill>
            <a:srgbClr val="FFFF00">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EA0CAA7-86F7-41B0-B96A-86DFA2443AA9}"/>
              </a:ext>
            </a:extLst>
          </p:cNvPr>
          <p:cNvSpPr/>
          <p:nvPr/>
        </p:nvSpPr>
        <p:spPr>
          <a:xfrm>
            <a:off x="2926081" y="1301705"/>
            <a:ext cx="1489166" cy="182880"/>
          </a:xfrm>
          <a:prstGeom prst="roundRect">
            <a:avLst/>
          </a:prstGeom>
          <a:solidFill>
            <a:srgbClr val="FFFF00">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B31CD0E-D7AA-4522-929B-7BFCE68E7D77}"/>
              </a:ext>
            </a:extLst>
          </p:cNvPr>
          <p:cNvSpPr/>
          <p:nvPr/>
        </p:nvSpPr>
        <p:spPr>
          <a:xfrm>
            <a:off x="7628709" y="1084217"/>
            <a:ext cx="2577738" cy="148046"/>
          </a:xfrm>
          <a:prstGeom prst="roundRect">
            <a:avLst/>
          </a:prstGeom>
          <a:solidFill>
            <a:srgbClr val="FFFF00">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8A3F38A-D929-44D3-8CE3-4D4146D78B06}"/>
              </a:ext>
            </a:extLst>
          </p:cNvPr>
          <p:cNvSpPr/>
          <p:nvPr/>
        </p:nvSpPr>
        <p:spPr>
          <a:xfrm>
            <a:off x="7667897" y="2142308"/>
            <a:ext cx="3052353" cy="148046"/>
          </a:xfrm>
          <a:prstGeom prst="roundRect">
            <a:avLst/>
          </a:prstGeom>
          <a:solidFill>
            <a:srgbClr val="FFFF00">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AB5954F-49E2-412A-BDC6-6EC1C17BE2FA}"/>
              </a:ext>
            </a:extLst>
          </p:cNvPr>
          <p:cNvSpPr/>
          <p:nvPr/>
        </p:nvSpPr>
        <p:spPr>
          <a:xfrm>
            <a:off x="7667897" y="2914093"/>
            <a:ext cx="3296194" cy="148046"/>
          </a:xfrm>
          <a:prstGeom prst="roundRect">
            <a:avLst/>
          </a:prstGeom>
          <a:solidFill>
            <a:srgbClr val="FFFF00">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8A4FE234-EC9B-4B12-905C-75CD79D489FD}"/>
              </a:ext>
            </a:extLst>
          </p:cNvPr>
          <p:cNvSpPr/>
          <p:nvPr/>
        </p:nvSpPr>
        <p:spPr>
          <a:xfrm>
            <a:off x="9196251" y="4794069"/>
            <a:ext cx="505098" cy="3918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49511EC-5C10-4EF3-804A-E466DB55E9BC}"/>
              </a:ext>
            </a:extLst>
          </p:cNvPr>
          <p:cNvSpPr txBox="1"/>
          <p:nvPr/>
        </p:nvSpPr>
        <p:spPr>
          <a:xfrm>
            <a:off x="8268789" y="5339430"/>
            <a:ext cx="2360022" cy="369332"/>
          </a:xfrm>
          <a:prstGeom prst="rect">
            <a:avLst/>
          </a:prstGeom>
          <a:noFill/>
        </p:spPr>
        <p:txBody>
          <a:bodyPr wrap="square" rtlCol="0">
            <a:spAutoFit/>
          </a:bodyPr>
          <a:lstStyle/>
          <a:p>
            <a:r>
              <a:rPr lang="de-DE" dirty="0" err="1"/>
              <a:t>Measurable</a:t>
            </a:r>
            <a:r>
              <a:rPr lang="de-DE" dirty="0"/>
              <a:t> </a:t>
            </a:r>
            <a:r>
              <a:rPr lang="de-DE" dirty="0" err="1"/>
              <a:t>indicators</a:t>
            </a:r>
            <a:r>
              <a:rPr lang="de-DE" dirty="0"/>
              <a:t> </a:t>
            </a:r>
            <a:endParaRPr lang="en-US" dirty="0"/>
          </a:p>
        </p:txBody>
      </p:sp>
    </p:spTree>
    <p:extLst>
      <p:ext uri="{BB962C8B-B14F-4D97-AF65-F5344CB8AC3E}">
        <p14:creationId xmlns:p14="http://schemas.microsoft.com/office/powerpoint/2010/main" val="1317238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BC1A84-9C7F-4057-A6C1-80A1C567748C}"/>
              </a:ext>
            </a:extLst>
          </p:cNvPr>
          <p:cNvSpPr>
            <a:spLocks noGrp="1"/>
          </p:cNvSpPr>
          <p:nvPr>
            <p:ph type="sldNum" sz="quarter" idx="12"/>
          </p:nvPr>
        </p:nvSpPr>
        <p:spPr/>
        <p:txBody>
          <a:bodyPr/>
          <a:lstStyle/>
          <a:p>
            <a:fld id="{33B1D3DF-6A35-4B1E-91A8-6E4B9C352B0D}" type="slidenum">
              <a:rPr lang="en-GB" smtClean="0"/>
              <a:pPr/>
              <a:t>18</a:t>
            </a:fld>
            <a:endParaRPr lang="en-GB" dirty="0"/>
          </a:p>
        </p:txBody>
      </p:sp>
      <p:sp>
        <p:nvSpPr>
          <p:cNvPr id="4" name="Title 3">
            <a:extLst>
              <a:ext uri="{FF2B5EF4-FFF2-40B4-BE49-F238E27FC236}">
                <a16:creationId xmlns:a16="http://schemas.microsoft.com/office/drawing/2014/main" id="{F33A576F-FA04-4029-81B1-8D40858917D3}"/>
              </a:ext>
            </a:extLst>
          </p:cNvPr>
          <p:cNvSpPr>
            <a:spLocks noGrp="1"/>
          </p:cNvSpPr>
          <p:nvPr>
            <p:ph type="title"/>
          </p:nvPr>
        </p:nvSpPr>
        <p:spPr>
          <a:xfrm>
            <a:off x="1187478" y="191439"/>
            <a:ext cx="10583870" cy="2595304"/>
          </a:xfrm>
        </p:spPr>
        <p:txBody>
          <a:bodyPr>
            <a:normAutofit/>
          </a:bodyPr>
          <a:lstStyle/>
          <a:p>
            <a:r>
              <a:rPr lang="en-US" dirty="0"/>
              <a:t>What is the added value of the SDGs if many of its individual objectives and targets are already covered by other international agreements and are not new?</a:t>
            </a:r>
          </a:p>
        </p:txBody>
      </p:sp>
    </p:spTree>
    <p:extLst>
      <p:ext uri="{BB962C8B-B14F-4D97-AF65-F5344CB8AC3E}">
        <p14:creationId xmlns:p14="http://schemas.microsoft.com/office/powerpoint/2010/main" val="1383937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8282F-62D4-45C7-A890-F7484BCE4B70}"/>
              </a:ext>
            </a:extLst>
          </p:cNvPr>
          <p:cNvSpPr>
            <a:spLocks noGrp="1"/>
          </p:cNvSpPr>
          <p:nvPr>
            <p:ph type="title"/>
          </p:nvPr>
        </p:nvSpPr>
        <p:spPr/>
        <p:txBody>
          <a:bodyPr/>
          <a:lstStyle/>
          <a:p>
            <a:r>
              <a:rPr lang="de-DE" dirty="0"/>
              <a:t>Value </a:t>
            </a:r>
            <a:r>
              <a:rPr lang="de-DE" dirty="0" err="1"/>
              <a:t>addition</a:t>
            </a:r>
            <a:r>
              <a:rPr lang="de-DE" dirty="0"/>
              <a:t> </a:t>
            </a:r>
            <a:r>
              <a:rPr lang="de-DE" dirty="0" err="1"/>
              <a:t>of</a:t>
            </a:r>
            <a:r>
              <a:rPr lang="de-DE" dirty="0"/>
              <a:t> SDGs</a:t>
            </a:r>
            <a:endParaRPr lang="en-US" dirty="0"/>
          </a:p>
        </p:txBody>
      </p:sp>
      <p:sp>
        <p:nvSpPr>
          <p:cNvPr id="3" name="Content Placeholder 2">
            <a:extLst>
              <a:ext uri="{FF2B5EF4-FFF2-40B4-BE49-F238E27FC236}">
                <a16:creationId xmlns:a16="http://schemas.microsoft.com/office/drawing/2014/main" id="{ADE171E7-B328-4D32-9318-4D367DE9146B}"/>
              </a:ext>
            </a:extLst>
          </p:cNvPr>
          <p:cNvSpPr>
            <a:spLocks noGrp="1"/>
          </p:cNvSpPr>
          <p:nvPr>
            <p:ph idx="1"/>
          </p:nvPr>
        </p:nvSpPr>
        <p:spPr/>
        <p:txBody>
          <a:bodyPr/>
          <a:lstStyle/>
          <a:p>
            <a:r>
              <a:rPr lang="de-DE" dirty="0"/>
              <a:t>1. SDGs </a:t>
            </a:r>
            <a:r>
              <a:rPr lang="de-DE" dirty="0" err="1"/>
              <a:t>brought</a:t>
            </a:r>
            <a:r>
              <a:rPr lang="de-DE" dirty="0"/>
              <a:t> a shift in </a:t>
            </a:r>
            <a:r>
              <a:rPr lang="de-DE" dirty="0" err="1"/>
              <a:t>the</a:t>
            </a:r>
            <a:r>
              <a:rPr lang="de-DE" dirty="0"/>
              <a:t> international </a:t>
            </a:r>
            <a:r>
              <a:rPr lang="de-DE" dirty="0" err="1"/>
              <a:t>policy</a:t>
            </a:r>
            <a:r>
              <a:rPr lang="de-DE" dirty="0"/>
              <a:t> </a:t>
            </a:r>
            <a:r>
              <a:rPr lang="de-DE" dirty="0" err="1"/>
              <a:t>agenda</a:t>
            </a:r>
            <a:r>
              <a:rPr lang="de-DE" dirty="0"/>
              <a:t>, </a:t>
            </a:r>
            <a:r>
              <a:rPr lang="de-DE" dirty="0" err="1"/>
              <a:t>especially</a:t>
            </a:r>
            <a:r>
              <a:rPr lang="de-DE" dirty="0"/>
              <a:t> </a:t>
            </a:r>
            <a:r>
              <a:rPr lang="de-DE" dirty="0" err="1"/>
              <a:t>the</a:t>
            </a:r>
            <a:r>
              <a:rPr lang="de-DE" dirty="0"/>
              <a:t> </a:t>
            </a:r>
            <a:r>
              <a:rPr lang="de-DE" dirty="0" err="1"/>
              <a:t>agenda</a:t>
            </a:r>
            <a:r>
              <a:rPr lang="de-DE" dirty="0"/>
              <a:t> </a:t>
            </a:r>
            <a:r>
              <a:rPr lang="de-DE" dirty="0" err="1"/>
              <a:t>of</a:t>
            </a:r>
            <a:r>
              <a:rPr lang="de-DE" dirty="0"/>
              <a:t> </a:t>
            </a:r>
            <a:r>
              <a:rPr lang="de-DE" dirty="0" err="1"/>
              <a:t>climate</a:t>
            </a:r>
            <a:r>
              <a:rPr lang="de-DE" dirty="0"/>
              <a:t> </a:t>
            </a:r>
            <a:r>
              <a:rPr lang="de-DE" dirty="0" err="1"/>
              <a:t>change</a:t>
            </a:r>
            <a:r>
              <a:rPr lang="de-DE" dirty="0"/>
              <a:t> and </a:t>
            </a:r>
            <a:r>
              <a:rPr lang="de-DE" dirty="0" err="1"/>
              <a:t>inequality</a:t>
            </a:r>
            <a:r>
              <a:rPr lang="de-DE" dirty="0"/>
              <a:t>. </a:t>
            </a:r>
          </a:p>
          <a:p>
            <a:r>
              <a:rPr lang="de-DE" dirty="0"/>
              <a:t>2. </a:t>
            </a:r>
            <a:r>
              <a:rPr lang="en-US" dirty="0"/>
              <a:t>They catalyze change by promoting ongoing discussions and high-level political forums that apply peer pressure to nations, forcing them to execute required reforms.</a:t>
            </a:r>
          </a:p>
          <a:p>
            <a:r>
              <a:rPr lang="de-DE" dirty="0"/>
              <a:t>3. SDG </a:t>
            </a:r>
            <a:r>
              <a:rPr lang="de-DE" dirty="0" err="1"/>
              <a:t>targets</a:t>
            </a:r>
            <a:r>
              <a:rPr lang="de-DE" dirty="0"/>
              <a:t> also promote a </a:t>
            </a:r>
            <a:r>
              <a:rPr lang="de-DE" dirty="0" err="1"/>
              <a:t>bottom-up</a:t>
            </a:r>
            <a:r>
              <a:rPr lang="de-DE" dirty="0"/>
              <a:t> </a:t>
            </a:r>
            <a:r>
              <a:rPr lang="de-DE" dirty="0" err="1"/>
              <a:t>approach</a:t>
            </a:r>
            <a:r>
              <a:rPr lang="de-DE" dirty="0"/>
              <a:t> </a:t>
            </a:r>
            <a:r>
              <a:rPr lang="de-DE" dirty="0" err="1"/>
              <a:t>by</a:t>
            </a:r>
            <a:r>
              <a:rPr lang="de-DE" dirty="0"/>
              <a:t> </a:t>
            </a:r>
            <a:r>
              <a:rPr lang="de-DE" dirty="0" err="1"/>
              <a:t>encouraging</a:t>
            </a:r>
            <a:r>
              <a:rPr lang="de-DE" dirty="0"/>
              <a:t> </a:t>
            </a:r>
            <a:r>
              <a:rPr lang="de-DE" dirty="0" err="1"/>
              <a:t>action</a:t>
            </a:r>
            <a:r>
              <a:rPr lang="de-DE" dirty="0"/>
              <a:t> </a:t>
            </a:r>
            <a:r>
              <a:rPr lang="de-DE" dirty="0" err="1"/>
              <a:t>by</a:t>
            </a:r>
            <a:r>
              <a:rPr lang="de-DE" dirty="0"/>
              <a:t> </a:t>
            </a:r>
            <a:r>
              <a:rPr lang="de-DE" dirty="0" err="1"/>
              <a:t>local</a:t>
            </a:r>
            <a:r>
              <a:rPr lang="de-DE" dirty="0"/>
              <a:t> </a:t>
            </a:r>
            <a:r>
              <a:rPr lang="de-DE" dirty="0" err="1"/>
              <a:t>actors</a:t>
            </a:r>
            <a:r>
              <a:rPr lang="de-DE" dirty="0"/>
              <a:t>. </a:t>
            </a:r>
            <a:endParaRPr lang="en-US" dirty="0"/>
          </a:p>
        </p:txBody>
      </p:sp>
      <p:sp>
        <p:nvSpPr>
          <p:cNvPr id="4" name="Slide Number Placeholder 3">
            <a:extLst>
              <a:ext uri="{FF2B5EF4-FFF2-40B4-BE49-F238E27FC236}">
                <a16:creationId xmlns:a16="http://schemas.microsoft.com/office/drawing/2014/main" id="{99C86033-6A6D-4721-9DB5-2758836001B6}"/>
              </a:ext>
            </a:extLst>
          </p:cNvPr>
          <p:cNvSpPr>
            <a:spLocks noGrp="1"/>
          </p:cNvSpPr>
          <p:nvPr>
            <p:ph type="sldNum" sz="quarter" idx="12"/>
          </p:nvPr>
        </p:nvSpPr>
        <p:spPr/>
        <p:txBody>
          <a:bodyPr/>
          <a:lstStyle/>
          <a:p>
            <a:fld id="{33B1D3DF-6A35-4B1E-91A8-6E4B9C352B0D}" type="slidenum">
              <a:rPr lang="en-GB" smtClean="0"/>
              <a:t>19</a:t>
            </a:fld>
            <a:endParaRPr lang="en-GB"/>
          </a:p>
        </p:txBody>
      </p:sp>
    </p:spTree>
    <p:extLst>
      <p:ext uri="{BB962C8B-B14F-4D97-AF65-F5344CB8AC3E}">
        <p14:creationId xmlns:p14="http://schemas.microsoft.com/office/powerpoint/2010/main" val="3392256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909DB2-51F9-4B87-A735-7DE919B7C1CF}"/>
              </a:ext>
            </a:extLst>
          </p:cNvPr>
          <p:cNvSpPr>
            <a:spLocks noGrp="1"/>
          </p:cNvSpPr>
          <p:nvPr>
            <p:ph type="sldNum" sz="quarter" idx="12"/>
          </p:nvPr>
        </p:nvSpPr>
        <p:spPr/>
        <p:txBody>
          <a:bodyPr/>
          <a:lstStyle/>
          <a:p>
            <a:fld id="{33B1D3DF-6A35-4B1E-91A8-6E4B9C352B0D}" type="slidenum">
              <a:rPr lang="en-GB" smtClean="0"/>
              <a:t>2</a:t>
            </a:fld>
            <a:endParaRPr lang="en-GB" dirty="0"/>
          </a:p>
        </p:txBody>
      </p:sp>
      <p:sp>
        <p:nvSpPr>
          <p:cNvPr id="6" name="Content Placeholder 5">
            <a:extLst>
              <a:ext uri="{FF2B5EF4-FFF2-40B4-BE49-F238E27FC236}">
                <a16:creationId xmlns:a16="http://schemas.microsoft.com/office/drawing/2014/main" id="{0BAF55A6-DC2F-4C94-980A-B9C753EDFFAA}"/>
              </a:ext>
            </a:extLst>
          </p:cNvPr>
          <p:cNvSpPr>
            <a:spLocks noGrp="1"/>
          </p:cNvSpPr>
          <p:nvPr>
            <p:ph idx="1"/>
          </p:nvPr>
        </p:nvSpPr>
        <p:spPr/>
        <p:txBody>
          <a:bodyPr/>
          <a:lstStyle/>
          <a:p>
            <a:pPr>
              <a:buFont typeface="Arial" panose="020B0604020202020204" pitchFamily="34" charset="0"/>
              <a:buChar char="•"/>
            </a:pPr>
            <a:r>
              <a:rPr lang="da-DK" sz="2000" dirty="0"/>
              <a:t> </a:t>
            </a:r>
            <a:r>
              <a:rPr lang="da-DK" sz="2400" b="1" dirty="0"/>
              <a:t>Part 1: Climate Change and Sustainable Development: An Introduction</a:t>
            </a:r>
          </a:p>
          <a:p>
            <a:pPr>
              <a:buFont typeface="Arial" panose="020B0604020202020204" pitchFamily="34" charset="0"/>
              <a:buChar char="•"/>
            </a:pPr>
            <a:r>
              <a:rPr lang="da-DK" sz="2400" b="1" dirty="0">
                <a:solidFill>
                  <a:schemeClr val="bg1">
                    <a:lumMod val="75000"/>
                  </a:schemeClr>
                </a:solidFill>
              </a:rPr>
              <a:t>Part II: </a:t>
            </a:r>
            <a:r>
              <a:rPr lang="en-US" sz="2400" b="1" dirty="0">
                <a:solidFill>
                  <a:schemeClr val="bg1">
                    <a:lumMod val="75000"/>
                  </a:schemeClr>
                </a:solidFill>
              </a:rPr>
              <a:t>Society, Sustainable Development and Climate Change </a:t>
            </a:r>
          </a:p>
          <a:p>
            <a:pPr>
              <a:buFont typeface="Arial" panose="020B0604020202020204" pitchFamily="34" charset="0"/>
              <a:buChar char="•"/>
            </a:pPr>
            <a:r>
              <a:rPr lang="de-DE" sz="2400" b="1" dirty="0">
                <a:solidFill>
                  <a:schemeClr val="bg1">
                    <a:lumMod val="75000"/>
                  </a:schemeClr>
                </a:solidFill>
              </a:rPr>
              <a:t>P</a:t>
            </a:r>
            <a:r>
              <a:rPr lang="en-US" sz="2400" b="1" dirty="0">
                <a:solidFill>
                  <a:schemeClr val="bg1">
                    <a:lumMod val="75000"/>
                  </a:schemeClr>
                </a:solidFill>
              </a:rPr>
              <a:t>art III: Environment and Sustainable Development </a:t>
            </a:r>
          </a:p>
          <a:p>
            <a:pPr>
              <a:buFont typeface="Arial" panose="020B0604020202020204" pitchFamily="34" charset="0"/>
              <a:buChar char="•"/>
            </a:pPr>
            <a:r>
              <a:rPr lang="de-DE" sz="2400" b="1" dirty="0">
                <a:solidFill>
                  <a:schemeClr val="bg1">
                    <a:lumMod val="75000"/>
                  </a:schemeClr>
                </a:solidFill>
              </a:rPr>
              <a:t>P</a:t>
            </a:r>
            <a:r>
              <a:rPr lang="en-US" sz="2400" b="1" dirty="0">
                <a:solidFill>
                  <a:schemeClr val="bg1">
                    <a:lumMod val="75000"/>
                  </a:schemeClr>
                </a:solidFill>
              </a:rPr>
              <a:t>art IV: Climate Change, Economy and Sustainable Development Interface </a:t>
            </a:r>
          </a:p>
          <a:p>
            <a:pPr>
              <a:buFont typeface="Arial" panose="020B0604020202020204" pitchFamily="34" charset="0"/>
              <a:buChar char="•"/>
            </a:pPr>
            <a:r>
              <a:rPr lang="de-DE" sz="2400" b="1" dirty="0">
                <a:solidFill>
                  <a:schemeClr val="bg1">
                    <a:lumMod val="75000"/>
                  </a:schemeClr>
                </a:solidFill>
              </a:rPr>
              <a:t>P</a:t>
            </a:r>
            <a:r>
              <a:rPr lang="en-US" sz="2400" b="1" dirty="0">
                <a:solidFill>
                  <a:schemeClr val="bg1">
                    <a:lumMod val="75000"/>
                  </a:schemeClr>
                </a:solidFill>
              </a:rPr>
              <a:t>art V: Action for Sustainable Development </a:t>
            </a:r>
            <a:endParaRPr lang="da-DK" sz="2400" b="1" dirty="0">
              <a:solidFill>
                <a:schemeClr val="bg1">
                  <a:lumMod val="75000"/>
                </a:schemeClr>
              </a:solidFill>
            </a:endParaRPr>
          </a:p>
          <a:p>
            <a:endParaRPr lang="en-US" dirty="0"/>
          </a:p>
        </p:txBody>
      </p:sp>
      <p:sp>
        <p:nvSpPr>
          <p:cNvPr id="8" name="Title 7">
            <a:extLst>
              <a:ext uri="{FF2B5EF4-FFF2-40B4-BE49-F238E27FC236}">
                <a16:creationId xmlns:a16="http://schemas.microsoft.com/office/drawing/2014/main" id="{6F5869FC-1464-429C-8C57-522E85B29835}"/>
              </a:ext>
            </a:extLst>
          </p:cNvPr>
          <p:cNvSpPr>
            <a:spLocks noGrp="1"/>
          </p:cNvSpPr>
          <p:nvPr>
            <p:ph type="title"/>
          </p:nvPr>
        </p:nvSpPr>
        <p:spPr/>
        <p:txBody>
          <a:bodyPr/>
          <a:lstStyle/>
          <a:p>
            <a:r>
              <a:rPr lang="de-DE" dirty="0"/>
              <a:t>Course </a:t>
            </a:r>
            <a:r>
              <a:rPr lang="de-DE" dirty="0" err="1"/>
              <a:t>outline</a:t>
            </a:r>
            <a:endParaRPr lang="en-US" dirty="0"/>
          </a:p>
        </p:txBody>
      </p:sp>
    </p:spTree>
    <p:extLst>
      <p:ext uri="{BB962C8B-B14F-4D97-AF65-F5344CB8AC3E}">
        <p14:creationId xmlns:p14="http://schemas.microsoft.com/office/powerpoint/2010/main" val="2923358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044B8-479B-47E3-9BAB-F3BEA7955A59}"/>
              </a:ext>
            </a:extLst>
          </p:cNvPr>
          <p:cNvSpPr>
            <a:spLocks noGrp="1"/>
          </p:cNvSpPr>
          <p:nvPr>
            <p:ph type="title"/>
          </p:nvPr>
        </p:nvSpPr>
        <p:spPr/>
        <p:txBody>
          <a:bodyPr/>
          <a:lstStyle/>
          <a:p>
            <a:r>
              <a:rPr lang="de-DE" dirty="0" err="1"/>
              <a:t>How</a:t>
            </a:r>
            <a:r>
              <a:rPr lang="de-DE" dirty="0"/>
              <a:t> </a:t>
            </a:r>
            <a:r>
              <a:rPr lang="de-DE" dirty="0" err="1"/>
              <a:t>is</a:t>
            </a:r>
            <a:r>
              <a:rPr lang="de-DE" dirty="0"/>
              <a:t> SDGs </a:t>
            </a:r>
            <a:r>
              <a:rPr lang="de-DE" dirty="0" err="1"/>
              <a:t>agenda</a:t>
            </a:r>
            <a:r>
              <a:rPr lang="de-DE" dirty="0"/>
              <a:t> </a:t>
            </a:r>
            <a:r>
              <a:rPr lang="de-DE" dirty="0" err="1"/>
              <a:t>better</a:t>
            </a:r>
            <a:r>
              <a:rPr lang="de-DE" dirty="0"/>
              <a:t> </a:t>
            </a:r>
            <a:r>
              <a:rPr lang="de-DE" dirty="0" err="1"/>
              <a:t>than</a:t>
            </a:r>
            <a:r>
              <a:rPr lang="de-DE" dirty="0"/>
              <a:t> MGDs?</a:t>
            </a:r>
            <a:endParaRPr lang="en-US" dirty="0"/>
          </a:p>
        </p:txBody>
      </p:sp>
      <p:sp>
        <p:nvSpPr>
          <p:cNvPr id="3" name="Content Placeholder 2">
            <a:extLst>
              <a:ext uri="{FF2B5EF4-FFF2-40B4-BE49-F238E27FC236}">
                <a16:creationId xmlns:a16="http://schemas.microsoft.com/office/drawing/2014/main" id="{89CA8275-944C-4C51-9C93-3B8CF6EDDEEE}"/>
              </a:ext>
            </a:extLst>
          </p:cNvPr>
          <p:cNvSpPr>
            <a:spLocks noGrp="1"/>
          </p:cNvSpPr>
          <p:nvPr>
            <p:ph idx="1"/>
          </p:nvPr>
        </p:nvSpPr>
        <p:spPr/>
        <p:txBody>
          <a:bodyPr>
            <a:normAutofit lnSpcReduction="10000"/>
          </a:bodyPr>
          <a:lstStyle/>
          <a:p>
            <a:r>
              <a:rPr lang="de-DE" dirty="0"/>
              <a:t>1. SDGs follow a </a:t>
            </a:r>
            <a:r>
              <a:rPr lang="de-DE" dirty="0" err="1"/>
              <a:t>more</a:t>
            </a:r>
            <a:r>
              <a:rPr lang="de-DE" dirty="0"/>
              <a:t> </a:t>
            </a:r>
            <a:r>
              <a:rPr lang="de-DE" dirty="0" err="1"/>
              <a:t>consultative</a:t>
            </a:r>
            <a:r>
              <a:rPr lang="de-DE" dirty="0"/>
              <a:t> </a:t>
            </a:r>
            <a:r>
              <a:rPr lang="de-DE" dirty="0" err="1"/>
              <a:t>process</a:t>
            </a:r>
            <a:r>
              <a:rPr lang="de-DE" dirty="0"/>
              <a:t>. </a:t>
            </a:r>
            <a:r>
              <a:rPr lang="en-US" dirty="0"/>
              <a:t>It included national, regional, and global thematic consultations, consultations with CEOs from 300 major corporations, the scientific and academic community, 5000 civil society organizations, and 4.5 million respondents to the UNDP </a:t>
            </a:r>
            <a:r>
              <a:rPr lang="en-US" dirty="0" err="1"/>
              <a:t>MyWorld</a:t>
            </a:r>
            <a:r>
              <a:rPr lang="en-US" dirty="0"/>
              <a:t> online survey. </a:t>
            </a:r>
          </a:p>
          <a:p>
            <a:r>
              <a:rPr lang="de-DE" dirty="0"/>
              <a:t>2</a:t>
            </a:r>
            <a:r>
              <a:rPr lang="en-US" dirty="0"/>
              <a:t>. SDGs are far more universal and comprehensive, tackling a </a:t>
            </a:r>
            <a:r>
              <a:rPr lang="en-US" dirty="0" err="1"/>
              <a:t>multitutde</a:t>
            </a:r>
            <a:r>
              <a:rPr lang="en-US" dirty="0"/>
              <a:t> of developmental challenges. </a:t>
            </a:r>
          </a:p>
          <a:p>
            <a:r>
              <a:rPr lang="de-DE" dirty="0"/>
              <a:t>3</a:t>
            </a:r>
            <a:r>
              <a:rPr lang="en-US" dirty="0"/>
              <a:t>. The SDGs are framed around the broader concept of sustainable development and is not just an outcome of an international conference. </a:t>
            </a:r>
          </a:p>
        </p:txBody>
      </p:sp>
      <p:sp>
        <p:nvSpPr>
          <p:cNvPr id="4" name="Slide Number Placeholder 3">
            <a:extLst>
              <a:ext uri="{FF2B5EF4-FFF2-40B4-BE49-F238E27FC236}">
                <a16:creationId xmlns:a16="http://schemas.microsoft.com/office/drawing/2014/main" id="{6D0C6CF7-2A77-4A8A-B4C6-C98216DBB4BA}"/>
              </a:ext>
            </a:extLst>
          </p:cNvPr>
          <p:cNvSpPr>
            <a:spLocks noGrp="1"/>
          </p:cNvSpPr>
          <p:nvPr>
            <p:ph type="sldNum" sz="quarter" idx="12"/>
          </p:nvPr>
        </p:nvSpPr>
        <p:spPr/>
        <p:txBody>
          <a:bodyPr/>
          <a:lstStyle/>
          <a:p>
            <a:fld id="{33B1D3DF-6A35-4B1E-91A8-6E4B9C352B0D}" type="slidenum">
              <a:rPr lang="en-GB" smtClean="0"/>
              <a:t>20</a:t>
            </a:fld>
            <a:endParaRPr lang="en-GB"/>
          </a:p>
        </p:txBody>
      </p:sp>
    </p:spTree>
    <p:extLst>
      <p:ext uri="{BB962C8B-B14F-4D97-AF65-F5344CB8AC3E}">
        <p14:creationId xmlns:p14="http://schemas.microsoft.com/office/powerpoint/2010/main" val="213326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E8697-414F-4778-9D10-29B8D063C9D2}"/>
              </a:ext>
            </a:extLst>
          </p:cNvPr>
          <p:cNvSpPr>
            <a:spLocks noGrp="1"/>
          </p:cNvSpPr>
          <p:nvPr>
            <p:ph type="title"/>
          </p:nvPr>
        </p:nvSpPr>
        <p:spPr/>
        <p:txBody>
          <a:bodyPr/>
          <a:lstStyle/>
          <a:p>
            <a:r>
              <a:rPr lang="en-US" dirty="0"/>
              <a:t>Topic 2</a:t>
            </a:r>
          </a:p>
        </p:txBody>
      </p:sp>
      <p:sp>
        <p:nvSpPr>
          <p:cNvPr id="4" name="Text Placeholder 3">
            <a:extLst>
              <a:ext uri="{FF2B5EF4-FFF2-40B4-BE49-F238E27FC236}">
                <a16:creationId xmlns:a16="http://schemas.microsoft.com/office/drawing/2014/main" id="{0B9E7FFF-0649-4736-AA21-68366ADD34C9}"/>
              </a:ext>
            </a:extLst>
          </p:cNvPr>
          <p:cNvSpPr>
            <a:spLocks noGrp="1"/>
          </p:cNvSpPr>
          <p:nvPr>
            <p:ph type="body" sz="half" idx="2"/>
          </p:nvPr>
        </p:nvSpPr>
        <p:spPr/>
        <p:txBody>
          <a:bodyPr/>
          <a:lstStyle/>
          <a:p>
            <a:r>
              <a:rPr lang="en-US" b="1" dirty="0"/>
              <a:t>SDG Global performances</a:t>
            </a:r>
          </a:p>
        </p:txBody>
      </p:sp>
      <p:sp>
        <p:nvSpPr>
          <p:cNvPr id="5" name="Slide Number Placeholder 4">
            <a:extLst>
              <a:ext uri="{FF2B5EF4-FFF2-40B4-BE49-F238E27FC236}">
                <a16:creationId xmlns:a16="http://schemas.microsoft.com/office/drawing/2014/main" id="{4776F666-B641-4B8B-A07A-BF94FA35C5DC}"/>
              </a:ext>
            </a:extLst>
          </p:cNvPr>
          <p:cNvSpPr>
            <a:spLocks noGrp="1"/>
          </p:cNvSpPr>
          <p:nvPr>
            <p:ph type="sldNum" sz="quarter" idx="12"/>
          </p:nvPr>
        </p:nvSpPr>
        <p:spPr/>
        <p:txBody>
          <a:bodyPr/>
          <a:lstStyle/>
          <a:p>
            <a:fld id="{33B1D3DF-6A35-4B1E-91A8-6E4B9C352B0D}" type="slidenum">
              <a:rPr lang="en-GB" smtClean="0"/>
              <a:t>21</a:t>
            </a:fld>
            <a:endParaRPr lang="en-GB"/>
          </a:p>
        </p:txBody>
      </p:sp>
      <p:sp>
        <p:nvSpPr>
          <p:cNvPr id="45" name="TextBox 44">
            <a:extLst>
              <a:ext uri="{FF2B5EF4-FFF2-40B4-BE49-F238E27FC236}">
                <a16:creationId xmlns:a16="http://schemas.microsoft.com/office/drawing/2014/main" id="{9459CCC1-9D00-4216-BFE6-0D4304DB07A1}"/>
              </a:ext>
            </a:extLst>
          </p:cNvPr>
          <p:cNvSpPr txBox="1"/>
          <p:nvPr/>
        </p:nvSpPr>
        <p:spPr>
          <a:xfrm>
            <a:off x="4455478" y="5884333"/>
            <a:ext cx="7366000" cy="215444"/>
          </a:xfrm>
          <a:prstGeom prst="rect">
            <a:avLst/>
          </a:prstGeom>
          <a:noFill/>
        </p:spPr>
        <p:txBody>
          <a:bodyPr wrap="square" rtlCol="0">
            <a:spAutoFit/>
          </a:bodyPr>
          <a:lstStyle/>
          <a:p>
            <a:r>
              <a:rPr lang="en-US" sz="800" dirty="0"/>
              <a:t>Photo courtesy:  </a:t>
            </a:r>
            <a:r>
              <a:rPr lang="en-US" sz="800" dirty="0" err="1"/>
              <a:t>Pixabay</a:t>
            </a:r>
            <a:r>
              <a:rPr lang="en-US" sz="800" dirty="0"/>
              <a:t> (2016).: https://www.pexels.com/photo/electric-towers-during-golden-hour-221012/</a:t>
            </a:r>
          </a:p>
        </p:txBody>
      </p:sp>
      <p:pic>
        <p:nvPicPr>
          <p:cNvPr id="9" name="Content Placeholder 8">
            <a:extLst>
              <a:ext uri="{FF2B5EF4-FFF2-40B4-BE49-F238E27FC236}">
                <a16:creationId xmlns:a16="http://schemas.microsoft.com/office/drawing/2014/main" id="{02575D3F-E6A2-4A48-9E28-E436A1BD5E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6438" y="974626"/>
            <a:ext cx="7366000" cy="4908748"/>
          </a:xfrm>
        </p:spPr>
      </p:pic>
    </p:spTree>
    <p:extLst>
      <p:ext uri="{BB962C8B-B14F-4D97-AF65-F5344CB8AC3E}">
        <p14:creationId xmlns:p14="http://schemas.microsoft.com/office/powerpoint/2010/main" val="2189763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8F82C-04E8-4314-BB0E-D4FF2F4F7FD4}"/>
              </a:ext>
            </a:extLst>
          </p:cNvPr>
          <p:cNvSpPr>
            <a:spLocks noGrp="1"/>
          </p:cNvSpPr>
          <p:nvPr>
            <p:ph type="title"/>
          </p:nvPr>
        </p:nvSpPr>
        <p:spPr/>
        <p:txBody>
          <a:bodyPr/>
          <a:lstStyle/>
          <a:p>
            <a:r>
              <a:rPr lang="de-DE" dirty="0" err="1"/>
              <a:t>Measuring</a:t>
            </a:r>
            <a:r>
              <a:rPr lang="de-DE" dirty="0"/>
              <a:t> </a:t>
            </a:r>
            <a:r>
              <a:rPr lang="de-DE" dirty="0" err="1"/>
              <a:t>the</a:t>
            </a:r>
            <a:r>
              <a:rPr lang="de-DE" dirty="0"/>
              <a:t> </a:t>
            </a:r>
            <a:r>
              <a:rPr lang="de-DE" dirty="0" err="1"/>
              <a:t>performance</a:t>
            </a:r>
            <a:endParaRPr lang="en-US" dirty="0"/>
          </a:p>
        </p:txBody>
      </p:sp>
      <p:sp>
        <p:nvSpPr>
          <p:cNvPr id="3" name="Content Placeholder 2">
            <a:extLst>
              <a:ext uri="{FF2B5EF4-FFF2-40B4-BE49-F238E27FC236}">
                <a16:creationId xmlns:a16="http://schemas.microsoft.com/office/drawing/2014/main" id="{DF3525DF-7C02-4581-83D6-54CE8251D40D}"/>
              </a:ext>
            </a:extLst>
          </p:cNvPr>
          <p:cNvSpPr>
            <a:spLocks noGrp="1"/>
          </p:cNvSpPr>
          <p:nvPr>
            <p:ph idx="1"/>
          </p:nvPr>
        </p:nvSpPr>
        <p:spPr/>
        <p:txBody>
          <a:bodyPr/>
          <a:lstStyle/>
          <a:p>
            <a:r>
              <a:rPr lang="de-DE" dirty="0"/>
              <a:t>An </a:t>
            </a:r>
            <a:r>
              <a:rPr lang="de-DE" dirty="0" err="1"/>
              <a:t>yearly</a:t>
            </a:r>
            <a:r>
              <a:rPr lang="de-DE" dirty="0"/>
              <a:t> report </a:t>
            </a:r>
            <a:r>
              <a:rPr lang="de-DE" dirty="0" err="1"/>
              <a:t>published</a:t>
            </a:r>
            <a:r>
              <a:rPr lang="de-DE" dirty="0"/>
              <a:t> </a:t>
            </a:r>
            <a:r>
              <a:rPr lang="de-DE" dirty="0" err="1"/>
              <a:t>under</a:t>
            </a:r>
            <a:r>
              <a:rPr lang="de-DE" dirty="0"/>
              <a:t> </a:t>
            </a:r>
            <a:r>
              <a:rPr lang="de-DE" dirty="0" err="1"/>
              <a:t>the</a:t>
            </a:r>
            <a:r>
              <a:rPr lang="de-DE" dirty="0"/>
              <a:t> title ‘</a:t>
            </a:r>
            <a:r>
              <a:rPr lang="de-DE" dirty="0" err="1"/>
              <a:t>Sustainable</a:t>
            </a:r>
            <a:r>
              <a:rPr lang="de-DE" dirty="0"/>
              <a:t> Development Report‘ </a:t>
            </a:r>
            <a:r>
              <a:rPr lang="de-DE" dirty="0" err="1"/>
              <a:t>provides</a:t>
            </a:r>
            <a:r>
              <a:rPr lang="de-DE" dirty="0"/>
              <a:t> an </a:t>
            </a:r>
            <a:r>
              <a:rPr lang="de-DE" dirty="0" err="1"/>
              <a:t>assessment</a:t>
            </a:r>
            <a:r>
              <a:rPr lang="de-DE" dirty="0"/>
              <a:t> </a:t>
            </a:r>
            <a:r>
              <a:rPr lang="de-DE" dirty="0" err="1"/>
              <a:t>of</a:t>
            </a:r>
            <a:r>
              <a:rPr lang="de-DE" dirty="0"/>
              <a:t> </a:t>
            </a:r>
            <a:r>
              <a:rPr lang="de-DE" dirty="0" err="1"/>
              <a:t>progress</a:t>
            </a:r>
            <a:r>
              <a:rPr lang="de-DE" dirty="0"/>
              <a:t> </a:t>
            </a:r>
            <a:r>
              <a:rPr lang="de-DE" dirty="0" err="1"/>
              <a:t>made</a:t>
            </a:r>
            <a:r>
              <a:rPr lang="de-DE" dirty="0"/>
              <a:t> </a:t>
            </a:r>
            <a:r>
              <a:rPr lang="de-DE" dirty="0" err="1"/>
              <a:t>towards</a:t>
            </a:r>
            <a:r>
              <a:rPr lang="de-DE" dirty="0"/>
              <a:t> </a:t>
            </a:r>
            <a:r>
              <a:rPr lang="de-DE" dirty="0" err="1"/>
              <a:t>the</a:t>
            </a:r>
            <a:r>
              <a:rPr lang="de-DE" dirty="0"/>
              <a:t> SDGs </a:t>
            </a:r>
            <a:r>
              <a:rPr lang="de-DE" dirty="0" err="1"/>
              <a:t>by</a:t>
            </a:r>
            <a:r>
              <a:rPr lang="de-DE" dirty="0"/>
              <a:t> all countries.</a:t>
            </a:r>
            <a:r>
              <a:rPr lang="en-US" dirty="0"/>
              <a:t> </a:t>
            </a:r>
          </a:p>
          <a:p>
            <a:r>
              <a:rPr lang="en-US" dirty="0"/>
              <a:t>The Report includes the SDG Index, in which scores are presented on a scale of 0 to 100 and can be interpreted as a percentage towards optimal SDG performance.</a:t>
            </a:r>
          </a:p>
          <a:p>
            <a:r>
              <a:rPr lang="en-US" dirty="0"/>
              <a:t>The overall score measures the total progress towards achieving all 17 SDGs. The score can be interpreted as a percentage of SDG achievement. A score of 100 indicates that all SDGs have been achieved.</a:t>
            </a:r>
          </a:p>
        </p:txBody>
      </p:sp>
      <p:sp>
        <p:nvSpPr>
          <p:cNvPr id="4" name="Slide Number Placeholder 3">
            <a:extLst>
              <a:ext uri="{FF2B5EF4-FFF2-40B4-BE49-F238E27FC236}">
                <a16:creationId xmlns:a16="http://schemas.microsoft.com/office/drawing/2014/main" id="{7332BDDD-3CBE-4D2E-806F-9EA90C68F76B}"/>
              </a:ext>
            </a:extLst>
          </p:cNvPr>
          <p:cNvSpPr>
            <a:spLocks noGrp="1"/>
          </p:cNvSpPr>
          <p:nvPr>
            <p:ph type="sldNum" sz="quarter" idx="12"/>
          </p:nvPr>
        </p:nvSpPr>
        <p:spPr/>
        <p:txBody>
          <a:bodyPr/>
          <a:lstStyle/>
          <a:p>
            <a:fld id="{33B1D3DF-6A35-4B1E-91A8-6E4B9C352B0D}" type="slidenum">
              <a:rPr lang="en-GB" smtClean="0"/>
              <a:t>22</a:t>
            </a:fld>
            <a:endParaRPr lang="en-GB"/>
          </a:p>
        </p:txBody>
      </p:sp>
    </p:spTree>
    <p:extLst>
      <p:ext uri="{BB962C8B-B14F-4D97-AF65-F5344CB8AC3E}">
        <p14:creationId xmlns:p14="http://schemas.microsoft.com/office/powerpoint/2010/main" val="381764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3ECDE-F195-4BDD-8E49-9A52F4E15424}"/>
              </a:ext>
            </a:extLst>
          </p:cNvPr>
          <p:cNvSpPr>
            <a:spLocks noGrp="1"/>
          </p:cNvSpPr>
          <p:nvPr>
            <p:ph type="title"/>
          </p:nvPr>
        </p:nvSpPr>
        <p:spPr>
          <a:xfrm>
            <a:off x="694508" y="151993"/>
            <a:ext cx="10802983" cy="772611"/>
          </a:xfrm>
        </p:spPr>
        <p:txBody>
          <a:bodyPr>
            <a:noAutofit/>
          </a:bodyPr>
          <a:lstStyle/>
          <a:p>
            <a:r>
              <a:rPr lang="de-DE" sz="3200" dirty="0" err="1"/>
              <a:t>Where</a:t>
            </a:r>
            <a:r>
              <a:rPr lang="de-DE" sz="3200" dirty="0"/>
              <a:t> </a:t>
            </a:r>
            <a:r>
              <a:rPr lang="de-DE" sz="3200" dirty="0" err="1"/>
              <a:t>are</a:t>
            </a:r>
            <a:r>
              <a:rPr lang="de-DE" sz="3200" dirty="0"/>
              <a:t> </a:t>
            </a:r>
            <a:r>
              <a:rPr lang="de-DE" sz="3200" dirty="0" err="1"/>
              <a:t>the</a:t>
            </a:r>
            <a:r>
              <a:rPr lang="de-DE" sz="3200" dirty="0"/>
              <a:t> </a:t>
            </a:r>
            <a:r>
              <a:rPr lang="de-DE" sz="3200" dirty="0" err="1"/>
              <a:t>highest</a:t>
            </a:r>
            <a:r>
              <a:rPr lang="de-DE" sz="3200" dirty="0"/>
              <a:t> and </a:t>
            </a:r>
            <a:r>
              <a:rPr lang="de-DE" sz="3200" dirty="0" err="1"/>
              <a:t>lowest</a:t>
            </a:r>
            <a:r>
              <a:rPr lang="de-DE" sz="3200" dirty="0"/>
              <a:t> </a:t>
            </a:r>
            <a:r>
              <a:rPr lang="de-DE" sz="3200" dirty="0" err="1"/>
              <a:t>performing</a:t>
            </a:r>
            <a:r>
              <a:rPr lang="de-DE" sz="3200" dirty="0"/>
              <a:t> countries?</a:t>
            </a:r>
            <a:endParaRPr lang="en-US" sz="3200" dirty="0"/>
          </a:p>
        </p:txBody>
      </p:sp>
      <p:sp>
        <p:nvSpPr>
          <p:cNvPr id="4" name="Slide Number Placeholder 3">
            <a:extLst>
              <a:ext uri="{FF2B5EF4-FFF2-40B4-BE49-F238E27FC236}">
                <a16:creationId xmlns:a16="http://schemas.microsoft.com/office/drawing/2014/main" id="{A95A94A9-01C4-4190-8AB0-C064DD49F3E4}"/>
              </a:ext>
            </a:extLst>
          </p:cNvPr>
          <p:cNvSpPr>
            <a:spLocks noGrp="1"/>
          </p:cNvSpPr>
          <p:nvPr>
            <p:ph type="sldNum" sz="quarter" idx="12"/>
          </p:nvPr>
        </p:nvSpPr>
        <p:spPr/>
        <p:txBody>
          <a:bodyPr/>
          <a:lstStyle/>
          <a:p>
            <a:fld id="{33B1D3DF-6A35-4B1E-91A8-6E4B9C352B0D}" type="slidenum">
              <a:rPr lang="en-GB" smtClean="0"/>
              <a:t>23</a:t>
            </a:fld>
            <a:endParaRPr lang="en-GB"/>
          </a:p>
        </p:txBody>
      </p:sp>
      <p:pic>
        <p:nvPicPr>
          <p:cNvPr id="5" name="Picture 4">
            <a:extLst>
              <a:ext uri="{FF2B5EF4-FFF2-40B4-BE49-F238E27FC236}">
                <a16:creationId xmlns:a16="http://schemas.microsoft.com/office/drawing/2014/main" id="{740F75EB-D482-4F8E-BC8E-F7155740F5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9521"/>
            <a:ext cx="12192000" cy="5250180"/>
          </a:xfrm>
          <a:prstGeom prst="rect">
            <a:avLst/>
          </a:prstGeom>
        </p:spPr>
      </p:pic>
    </p:spTree>
    <p:extLst>
      <p:ext uri="{BB962C8B-B14F-4D97-AF65-F5344CB8AC3E}">
        <p14:creationId xmlns:p14="http://schemas.microsoft.com/office/powerpoint/2010/main" val="240421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8CE58D-76B8-4F4C-BA39-B90E5761BF24}"/>
              </a:ext>
            </a:extLst>
          </p:cNvPr>
          <p:cNvSpPr>
            <a:spLocks noGrp="1"/>
          </p:cNvSpPr>
          <p:nvPr>
            <p:ph type="sldNum" sz="quarter" idx="12"/>
          </p:nvPr>
        </p:nvSpPr>
        <p:spPr/>
        <p:txBody>
          <a:bodyPr/>
          <a:lstStyle/>
          <a:p>
            <a:fld id="{33B1D3DF-6A35-4B1E-91A8-6E4B9C352B0D}" type="slidenum">
              <a:rPr lang="en-GB" smtClean="0"/>
              <a:t>24</a:t>
            </a:fld>
            <a:endParaRPr lang="en-GB"/>
          </a:p>
        </p:txBody>
      </p:sp>
      <p:pic>
        <p:nvPicPr>
          <p:cNvPr id="3" name="Picture 2">
            <a:extLst>
              <a:ext uri="{FF2B5EF4-FFF2-40B4-BE49-F238E27FC236}">
                <a16:creationId xmlns:a16="http://schemas.microsoft.com/office/drawing/2014/main" id="{1A50D75C-BDBE-4CB0-93D0-3F8604CFAD26}"/>
              </a:ext>
            </a:extLst>
          </p:cNvPr>
          <p:cNvPicPr>
            <a:picLocks noChangeAspect="1"/>
          </p:cNvPicPr>
          <p:nvPr/>
        </p:nvPicPr>
        <p:blipFill rotWithShape="1">
          <a:blip r:embed="rId2"/>
          <a:srcRect l="28809" t="57968" r="40198" b="14349"/>
          <a:stretch/>
        </p:blipFill>
        <p:spPr>
          <a:xfrm>
            <a:off x="766352" y="452844"/>
            <a:ext cx="3966756" cy="2214475"/>
          </a:xfrm>
          <a:prstGeom prst="rect">
            <a:avLst/>
          </a:prstGeom>
        </p:spPr>
      </p:pic>
      <p:pic>
        <p:nvPicPr>
          <p:cNvPr id="4" name="Picture 3">
            <a:extLst>
              <a:ext uri="{FF2B5EF4-FFF2-40B4-BE49-F238E27FC236}">
                <a16:creationId xmlns:a16="http://schemas.microsoft.com/office/drawing/2014/main" id="{2FDB5BF4-F552-46E3-A095-9CD0B52A0E38}"/>
              </a:ext>
            </a:extLst>
          </p:cNvPr>
          <p:cNvPicPr>
            <a:picLocks noChangeAspect="1"/>
          </p:cNvPicPr>
          <p:nvPr/>
        </p:nvPicPr>
        <p:blipFill rotWithShape="1">
          <a:blip r:embed="rId3"/>
          <a:srcRect l="53135" t="41270" r="20040" b="15683"/>
          <a:stretch/>
        </p:blipFill>
        <p:spPr>
          <a:xfrm>
            <a:off x="1082039" y="2784308"/>
            <a:ext cx="3335382" cy="3345248"/>
          </a:xfrm>
          <a:prstGeom prst="rect">
            <a:avLst/>
          </a:prstGeom>
        </p:spPr>
      </p:pic>
      <p:cxnSp>
        <p:nvCxnSpPr>
          <p:cNvPr id="6" name="Straight Connector 5">
            <a:extLst>
              <a:ext uri="{FF2B5EF4-FFF2-40B4-BE49-F238E27FC236}">
                <a16:creationId xmlns:a16="http://schemas.microsoft.com/office/drawing/2014/main" id="{81B766BA-CFA5-488C-85C6-C1F2FBE6DD40}"/>
              </a:ext>
            </a:extLst>
          </p:cNvPr>
          <p:cNvCxnSpPr/>
          <p:nvPr/>
        </p:nvCxnSpPr>
        <p:spPr>
          <a:xfrm>
            <a:off x="805543" y="2725783"/>
            <a:ext cx="3997234"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6414523-5EAD-4A05-8C6A-DE9278163632}"/>
              </a:ext>
            </a:extLst>
          </p:cNvPr>
          <p:cNvSpPr txBox="1"/>
          <p:nvPr/>
        </p:nvSpPr>
        <p:spPr>
          <a:xfrm>
            <a:off x="5242560" y="1189966"/>
            <a:ext cx="2316480" cy="923330"/>
          </a:xfrm>
          <a:prstGeom prst="rect">
            <a:avLst/>
          </a:prstGeom>
          <a:noFill/>
          <a:ln>
            <a:solidFill>
              <a:schemeClr val="tx2"/>
            </a:solidFill>
          </a:ln>
        </p:spPr>
        <p:txBody>
          <a:bodyPr wrap="square" rtlCol="0">
            <a:spAutoFit/>
          </a:bodyPr>
          <a:lstStyle/>
          <a:p>
            <a:r>
              <a:rPr lang="en-US" dirty="0">
                <a:latin typeface="Arial" panose="020B0604020202020204" pitchFamily="34" charset="0"/>
                <a:cs typeface="Arial" panose="020B0604020202020204" pitchFamily="34" charset="0"/>
              </a:rPr>
              <a:t>The world's top five countries in terms of SDG targets</a:t>
            </a:r>
          </a:p>
        </p:txBody>
      </p:sp>
      <p:sp>
        <p:nvSpPr>
          <p:cNvPr id="8" name="TextBox 7">
            <a:extLst>
              <a:ext uri="{FF2B5EF4-FFF2-40B4-BE49-F238E27FC236}">
                <a16:creationId xmlns:a16="http://schemas.microsoft.com/office/drawing/2014/main" id="{112B85EA-DF10-472C-B9F7-1CBB42411693}"/>
              </a:ext>
            </a:extLst>
          </p:cNvPr>
          <p:cNvSpPr txBox="1"/>
          <p:nvPr/>
        </p:nvSpPr>
        <p:spPr>
          <a:xfrm>
            <a:off x="5177246" y="3610948"/>
            <a:ext cx="2316480" cy="923330"/>
          </a:xfrm>
          <a:prstGeom prst="rect">
            <a:avLst/>
          </a:prstGeom>
          <a:noFill/>
          <a:ln>
            <a:solidFill>
              <a:schemeClr val="tx2"/>
            </a:solidFill>
          </a:ln>
        </p:spPr>
        <p:txBody>
          <a:bodyPr wrap="square" rtlCol="0">
            <a:spAutoFit/>
          </a:bodyPr>
          <a:lstStyle/>
          <a:p>
            <a:r>
              <a:rPr lang="en-US" dirty="0">
                <a:latin typeface="Arial" panose="020B0604020202020204" pitchFamily="34" charset="0"/>
                <a:cs typeface="Arial" panose="020B0604020202020204" pitchFamily="34" charset="0"/>
              </a:rPr>
              <a:t>The world’s last 10 countries in terms of SDG targets</a:t>
            </a:r>
          </a:p>
        </p:txBody>
      </p:sp>
      <p:pic>
        <p:nvPicPr>
          <p:cNvPr id="9" name="Picture 8">
            <a:extLst>
              <a:ext uri="{FF2B5EF4-FFF2-40B4-BE49-F238E27FC236}">
                <a16:creationId xmlns:a16="http://schemas.microsoft.com/office/drawing/2014/main" id="{B468D51A-099E-4290-8F61-EAA764225CB9}"/>
              </a:ext>
            </a:extLst>
          </p:cNvPr>
          <p:cNvPicPr>
            <a:picLocks noChangeAspect="1"/>
          </p:cNvPicPr>
          <p:nvPr/>
        </p:nvPicPr>
        <p:blipFill rotWithShape="1">
          <a:blip r:embed="rId4"/>
          <a:srcRect l="47064" t="30286" r="29841" b="61106"/>
          <a:stretch/>
        </p:blipFill>
        <p:spPr>
          <a:xfrm>
            <a:off x="8125096" y="2492010"/>
            <a:ext cx="3476770" cy="809892"/>
          </a:xfrm>
          <a:prstGeom prst="rect">
            <a:avLst/>
          </a:prstGeom>
          <a:ln>
            <a:solidFill>
              <a:schemeClr val="tx1"/>
            </a:solidFill>
          </a:ln>
        </p:spPr>
      </p:pic>
      <p:cxnSp>
        <p:nvCxnSpPr>
          <p:cNvPr id="11" name="Straight Arrow Connector 10">
            <a:extLst>
              <a:ext uri="{FF2B5EF4-FFF2-40B4-BE49-F238E27FC236}">
                <a16:creationId xmlns:a16="http://schemas.microsoft.com/office/drawing/2014/main" id="{5713E052-221C-4C00-82CA-4B43B59DE5BB}"/>
              </a:ext>
            </a:extLst>
          </p:cNvPr>
          <p:cNvCxnSpPr>
            <a:cxnSpLocks/>
            <a:stCxn id="7" idx="1"/>
          </p:cNvCxnSpPr>
          <p:nvPr/>
        </p:nvCxnSpPr>
        <p:spPr>
          <a:xfrm flipH="1">
            <a:off x="5007429" y="1651631"/>
            <a:ext cx="2351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E5E039D-4CDF-4C43-BF16-6B0BDE8ABEB2}"/>
              </a:ext>
            </a:extLst>
          </p:cNvPr>
          <p:cNvCxnSpPr>
            <a:stCxn id="8" idx="1"/>
          </p:cNvCxnSpPr>
          <p:nvPr/>
        </p:nvCxnSpPr>
        <p:spPr>
          <a:xfrm flipH="1">
            <a:off x="4929051" y="4072613"/>
            <a:ext cx="2481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208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632BB-70A5-41A4-A0E5-F20278E32B2F}"/>
              </a:ext>
            </a:extLst>
          </p:cNvPr>
          <p:cNvSpPr>
            <a:spLocks noGrp="1"/>
          </p:cNvSpPr>
          <p:nvPr>
            <p:ph type="title"/>
          </p:nvPr>
        </p:nvSpPr>
        <p:spPr/>
        <p:txBody>
          <a:bodyPr>
            <a:normAutofit/>
          </a:bodyPr>
          <a:lstStyle/>
          <a:p>
            <a:r>
              <a:rPr lang="de-DE" dirty="0"/>
              <a:t>Class </a:t>
            </a:r>
            <a:r>
              <a:rPr lang="de-DE" dirty="0" err="1"/>
              <a:t>Activity</a:t>
            </a:r>
            <a:r>
              <a:rPr lang="de-DE" dirty="0"/>
              <a:t>: SDG Dashboard game</a:t>
            </a:r>
            <a:endParaRPr lang="en-US" dirty="0"/>
          </a:p>
        </p:txBody>
      </p:sp>
      <p:sp>
        <p:nvSpPr>
          <p:cNvPr id="3" name="Content Placeholder 2">
            <a:extLst>
              <a:ext uri="{FF2B5EF4-FFF2-40B4-BE49-F238E27FC236}">
                <a16:creationId xmlns:a16="http://schemas.microsoft.com/office/drawing/2014/main" id="{78034352-856A-4765-93A3-87715241C417}"/>
              </a:ext>
            </a:extLst>
          </p:cNvPr>
          <p:cNvSpPr>
            <a:spLocks noGrp="1"/>
          </p:cNvSpPr>
          <p:nvPr>
            <p:ph idx="1"/>
          </p:nvPr>
        </p:nvSpPr>
        <p:spPr>
          <a:xfrm>
            <a:off x="1097280" y="1365393"/>
            <a:ext cx="10058400" cy="4865589"/>
          </a:xfrm>
        </p:spPr>
        <p:txBody>
          <a:bodyPr>
            <a:normAutofit lnSpcReduction="10000"/>
          </a:bodyPr>
          <a:lstStyle/>
          <a:p>
            <a:r>
              <a:rPr lang="en-US" dirty="0"/>
              <a:t>The SDG Trend Dashboards indicate whether a country is on track to achieve the goals by 2030, based on past performance (see next slide). </a:t>
            </a:r>
          </a:p>
          <a:p>
            <a:pPr lvl="1"/>
            <a:r>
              <a:rPr lang="en-US" dirty="0"/>
              <a:t>Trends are calculated for each indicator and are denoted by different colored arrows. </a:t>
            </a:r>
          </a:p>
          <a:p>
            <a:pPr lvl="1"/>
            <a:r>
              <a:rPr lang="de-DE" dirty="0"/>
              <a:t>C</a:t>
            </a:r>
            <a:r>
              <a:rPr lang="en-US" dirty="0" err="1"/>
              <a:t>olored</a:t>
            </a:r>
            <a:r>
              <a:rPr lang="en-US" dirty="0"/>
              <a:t> circles represent the level of SDG achievement.</a:t>
            </a:r>
            <a:endParaRPr lang="de-DE" dirty="0"/>
          </a:p>
          <a:p>
            <a:r>
              <a:rPr lang="de-DE" dirty="0"/>
              <a:t>1. </a:t>
            </a:r>
            <a:r>
              <a:rPr lang="de-DE" dirty="0" err="1"/>
              <a:t>Colored</a:t>
            </a:r>
            <a:r>
              <a:rPr lang="de-DE" dirty="0"/>
              <a:t> </a:t>
            </a:r>
            <a:r>
              <a:rPr lang="de-DE" dirty="0" err="1"/>
              <a:t>copies</a:t>
            </a:r>
            <a:r>
              <a:rPr lang="de-DE" dirty="0"/>
              <a:t> of </a:t>
            </a:r>
            <a:r>
              <a:rPr lang="de-DE" dirty="0" err="1"/>
              <a:t>the</a:t>
            </a:r>
            <a:r>
              <a:rPr lang="de-DE" dirty="0"/>
              <a:t> ‘</a:t>
            </a:r>
            <a:r>
              <a:rPr lang="en-US" dirty="0"/>
              <a:t>2023 SDG dashboards for East and South Asia (next slide)’ will be distributed among you. </a:t>
            </a:r>
          </a:p>
          <a:p>
            <a:r>
              <a:rPr lang="de-DE" dirty="0"/>
              <a:t>2. </a:t>
            </a:r>
            <a:r>
              <a:rPr lang="de-DE" dirty="0" err="1"/>
              <a:t>Please</a:t>
            </a:r>
            <a:r>
              <a:rPr lang="de-DE" dirty="0"/>
              <a:t> divide </a:t>
            </a:r>
            <a:r>
              <a:rPr lang="de-DE" dirty="0" err="1"/>
              <a:t>yourselfs</a:t>
            </a:r>
            <a:r>
              <a:rPr lang="de-DE" dirty="0"/>
              <a:t> in </a:t>
            </a:r>
            <a:r>
              <a:rPr lang="de-DE" dirty="0" err="1"/>
              <a:t>teams</a:t>
            </a:r>
            <a:r>
              <a:rPr lang="de-DE" dirty="0"/>
              <a:t> of </a:t>
            </a:r>
            <a:r>
              <a:rPr lang="de-DE" dirty="0" err="1"/>
              <a:t>two</a:t>
            </a:r>
            <a:r>
              <a:rPr lang="de-DE" dirty="0"/>
              <a:t>.</a:t>
            </a:r>
            <a:endParaRPr lang="en-US" dirty="0"/>
          </a:p>
          <a:p>
            <a:r>
              <a:rPr lang="de-DE" dirty="0"/>
              <a:t>2</a:t>
            </a:r>
            <a:r>
              <a:rPr lang="en-US" dirty="0"/>
              <a:t>. You will have15 mins to check the SDG Trends Dashboard and then will answer the questions in the next slide. The group with the highest number of correct answers win.</a:t>
            </a:r>
          </a:p>
        </p:txBody>
      </p:sp>
      <p:sp>
        <p:nvSpPr>
          <p:cNvPr id="4" name="Slide Number Placeholder 3">
            <a:extLst>
              <a:ext uri="{FF2B5EF4-FFF2-40B4-BE49-F238E27FC236}">
                <a16:creationId xmlns:a16="http://schemas.microsoft.com/office/drawing/2014/main" id="{64FAED99-9D0E-4F90-B983-9245F99C1A57}"/>
              </a:ext>
            </a:extLst>
          </p:cNvPr>
          <p:cNvSpPr>
            <a:spLocks noGrp="1"/>
          </p:cNvSpPr>
          <p:nvPr>
            <p:ph type="sldNum" sz="quarter" idx="12"/>
          </p:nvPr>
        </p:nvSpPr>
        <p:spPr/>
        <p:txBody>
          <a:bodyPr/>
          <a:lstStyle/>
          <a:p>
            <a:fld id="{33B1D3DF-6A35-4B1E-91A8-6E4B9C352B0D}" type="slidenum">
              <a:rPr lang="en-GB" smtClean="0"/>
              <a:t>25</a:t>
            </a:fld>
            <a:endParaRPr lang="en-GB"/>
          </a:p>
        </p:txBody>
      </p:sp>
    </p:spTree>
    <p:extLst>
      <p:ext uri="{BB962C8B-B14F-4D97-AF65-F5344CB8AC3E}">
        <p14:creationId xmlns:p14="http://schemas.microsoft.com/office/powerpoint/2010/main" val="4153159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4FE06B-1384-42C7-BDA8-74768E0C2BE8}"/>
              </a:ext>
            </a:extLst>
          </p:cNvPr>
          <p:cNvSpPr>
            <a:spLocks noGrp="1"/>
          </p:cNvSpPr>
          <p:nvPr>
            <p:ph type="sldNum" sz="quarter" idx="12"/>
          </p:nvPr>
        </p:nvSpPr>
        <p:spPr/>
        <p:txBody>
          <a:bodyPr/>
          <a:lstStyle/>
          <a:p>
            <a:fld id="{33B1D3DF-6A35-4B1E-91A8-6E4B9C352B0D}" type="slidenum">
              <a:rPr lang="en-GB" smtClean="0"/>
              <a:t>26</a:t>
            </a:fld>
            <a:endParaRPr lang="en-GB"/>
          </a:p>
        </p:txBody>
      </p:sp>
      <p:pic>
        <p:nvPicPr>
          <p:cNvPr id="5" name="Graphic 4">
            <a:extLst>
              <a:ext uri="{FF2B5EF4-FFF2-40B4-BE49-F238E27FC236}">
                <a16:creationId xmlns:a16="http://schemas.microsoft.com/office/drawing/2014/main" id="{E14AC5DC-A919-468B-8B2C-F41F997164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1602" y="0"/>
            <a:ext cx="9022080" cy="6299441"/>
          </a:xfrm>
          <a:prstGeom prst="rect">
            <a:avLst/>
          </a:prstGeom>
        </p:spPr>
      </p:pic>
      <p:sp>
        <p:nvSpPr>
          <p:cNvPr id="6" name="TextBox 5">
            <a:extLst>
              <a:ext uri="{FF2B5EF4-FFF2-40B4-BE49-F238E27FC236}">
                <a16:creationId xmlns:a16="http://schemas.microsoft.com/office/drawing/2014/main" id="{44F0950F-7E5F-452B-AA44-CC445EE620E6}"/>
              </a:ext>
            </a:extLst>
          </p:cNvPr>
          <p:cNvSpPr txBox="1"/>
          <p:nvPr/>
        </p:nvSpPr>
        <p:spPr>
          <a:xfrm>
            <a:off x="8707" y="6037831"/>
            <a:ext cx="1672047" cy="261610"/>
          </a:xfrm>
          <a:prstGeom prst="rect">
            <a:avLst/>
          </a:prstGeom>
          <a:noFill/>
        </p:spPr>
        <p:txBody>
          <a:bodyPr wrap="square" rtlCol="0">
            <a:spAutoFit/>
          </a:bodyPr>
          <a:lstStyle/>
          <a:p>
            <a:r>
              <a:rPr lang="de-DE" sz="1100" dirty="0"/>
              <a:t>Source: Sachs et. al, 2023</a:t>
            </a:r>
            <a:endParaRPr lang="en-US" sz="1100" dirty="0"/>
          </a:p>
        </p:txBody>
      </p:sp>
    </p:spTree>
    <p:extLst>
      <p:ext uri="{BB962C8B-B14F-4D97-AF65-F5344CB8AC3E}">
        <p14:creationId xmlns:p14="http://schemas.microsoft.com/office/powerpoint/2010/main" val="783345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666E0-ACDD-41BD-A308-0D6AD250B8A9}"/>
              </a:ext>
            </a:extLst>
          </p:cNvPr>
          <p:cNvSpPr>
            <a:spLocks noGrp="1"/>
          </p:cNvSpPr>
          <p:nvPr>
            <p:ph type="title"/>
          </p:nvPr>
        </p:nvSpPr>
        <p:spPr/>
        <p:txBody>
          <a:bodyPr/>
          <a:lstStyle/>
          <a:p>
            <a:r>
              <a:rPr lang="de-DE" dirty="0"/>
              <a:t>SDG Dashboard Quiz</a:t>
            </a:r>
            <a:endParaRPr lang="en-US" dirty="0"/>
          </a:p>
        </p:txBody>
      </p:sp>
      <p:sp>
        <p:nvSpPr>
          <p:cNvPr id="3" name="Content Placeholder 2">
            <a:extLst>
              <a:ext uri="{FF2B5EF4-FFF2-40B4-BE49-F238E27FC236}">
                <a16:creationId xmlns:a16="http://schemas.microsoft.com/office/drawing/2014/main" id="{8C504F49-3780-436C-B529-5BD67DF7BDF8}"/>
              </a:ext>
            </a:extLst>
          </p:cNvPr>
          <p:cNvSpPr>
            <a:spLocks noGrp="1"/>
          </p:cNvSpPr>
          <p:nvPr>
            <p:ph idx="1"/>
          </p:nvPr>
        </p:nvSpPr>
        <p:spPr>
          <a:xfrm>
            <a:off x="1097280" y="1365393"/>
            <a:ext cx="10058400" cy="4678355"/>
          </a:xfrm>
        </p:spPr>
        <p:txBody>
          <a:bodyPr>
            <a:normAutofit fontScale="70000" lnSpcReduction="20000"/>
          </a:bodyPr>
          <a:lstStyle/>
          <a:p>
            <a:pPr marL="514350" indent="-514350">
              <a:buFont typeface="+mj-lt"/>
              <a:buAutoNum type="arabicPeriod"/>
            </a:pPr>
            <a:r>
              <a:rPr lang="de-DE" dirty="0"/>
              <a:t>Pakistan </a:t>
            </a:r>
            <a:r>
              <a:rPr lang="de-DE" dirty="0" err="1"/>
              <a:t>has</a:t>
            </a:r>
            <a:r>
              <a:rPr lang="de-DE" dirty="0"/>
              <a:t> </a:t>
            </a:r>
            <a:r>
              <a:rPr lang="de-DE" dirty="0" err="1"/>
              <a:t>achieved</a:t>
            </a:r>
            <a:r>
              <a:rPr lang="de-DE" dirty="0"/>
              <a:t> </a:t>
            </a:r>
            <a:r>
              <a:rPr lang="de-DE" dirty="0" err="1"/>
              <a:t>which</a:t>
            </a:r>
            <a:r>
              <a:rPr lang="de-DE" dirty="0"/>
              <a:t> </a:t>
            </a:r>
            <a:r>
              <a:rPr lang="de-DE" dirty="0" err="1"/>
              <a:t>goal</a:t>
            </a:r>
            <a:r>
              <a:rPr lang="de-DE" dirty="0"/>
              <a:t> </a:t>
            </a:r>
            <a:r>
              <a:rPr lang="de-DE" dirty="0" err="1"/>
              <a:t>successfully</a:t>
            </a:r>
            <a:r>
              <a:rPr lang="de-DE" dirty="0"/>
              <a:t>?</a:t>
            </a:r>
          </a:p>
          <a:p>
            <a:pPr marL="514350" indent="-514350">
              <a:buFont typeface="+mj-lt"/>
              <a:buAutoNum type="arabicPeriod"/>
            </a:pPr>
            <a:r>
              <a:rPr lang="de-DE" dirty="0" err="1"/>
              <a:t>Which</a:t>
            </a:r>
            <a:r>
              <a:rPr lang="de-DE" dirty="0"/>
              <a:t> </a:t>
            </a:r>
            <a:r>
              <a:rPr lang="de-DE" dirty="0" err="1"/>
              <a:t>two</a:t>
            </a:r>
            <a:r>
              <a:rPr lang="de-DE" dirty="0"/>
              <a:t> countries </a:t>
            </a:r>
            <a:r>
              <a:rPr lang="de-DE" dirty="0" err="1"/>
              <a:t>have</a:t>
            </a:r>
            <a:r>
              <a:rPr lang="de-DE" dirty="0"/>
              <a:t> </a:t>
            </a:r>
            <a:r>
              <a:rPr lang="de-DE" dirty="0" err="1"/>
              <a:t>no</a:t>
            </a:r>
            <a:r>
              <a:rPr lang="de-DE" dirty="0"/>
              <a:t> </a:t>
            </a:r>
            <a:r>
              <a:rPr lang="de-DE" dirty="0" err="1"/>
              <a:t>data</a:t>
            </a:r>
            <a:r>
              <a:rPr lang="de-DE" dirty="0"/>
              <a:t> </a:t>
            </a:r>
            <a:r>
              <a:rPr lang="de-DE" dirty="0" err="1"/>
              <a:t>available</a:t>
            </a:r>
            <a:r>
              <a:rPr lang="de-DE" dirty="0"/>
              <a:t> </a:t>
            </a:r>
            <a:r>
              <a:rPr lang="de-DE" dirty="0" err="1"/>
              <a:t>for</a:t>
            </a:r>
            <a:r>
              <a:rPr lang="de-DE" dirty="0"/>
              <a:t> </a:t>
            </a:r>
            <a:r>
              <a:rPr lang="de-DE" dirty="0" err="1"/>
              <a:t>goal</a:t>
            </a:r>
            <a:r>
              <a:rPr lang="de-DE" dirty="0"/>
              <a:t> 8?</a:t>
            </a:r>
          </a:p>
          <a:p>
            <a:pPr marL="514350" indent="-514350">
              <a:buFont typeface="+mj-lt"/>
              <a:buAutoNum type="arabicPeriod"/>
            </a:pPr>
            <a:r>
              <a:rPr lang="de-DE" dirty="0" err="1"/>
              <a:t>Which</a:t>
            </a:r>
            <a:r>
              <a:rPr lang="de-DE" dirty="0"/>
              <a:t> countries </a:t>
            </a:r>
            <a:r>
              <a:rPr lang="de-DE" dirty="0" err="1"/>
              <a:t>have</a:t>
            </a:r>
            <a:r>
              <a:rPr lang="de-DE" dirty="0"/>
              <a:t> </a:t>
            </a:r>
            <a:r>
              <a:rPr lang="de-DE" dirty="0" err="1"/>
              <a:t>major</a:t>
            </a:r>
            <a:r>
              <a:rPr lang="de-DE" dirty="0"/>
              <a:t> </a:t>
            </a:r>
            <a:r>
              <a:rPr lang="de-DE" dirty="0" err="1"/>
              <a:t>challenges</a:t>
            </a:r>
            <a:r>
              <a:rPr lang="de-DE" dirty="0"/>
              <a:t> </a:t>
            </a:r>
            <a:r>
              <a:rPr lang="de-DE" dirty="0" err="1"/>
              <a:t>remained</a:t>
            </a:r>
            <a:r>
              <a:rPr lang="de-DE" dirty="0"/>
              <a:t> </a:t>
            </a:r>
            <a:r>
              <a:rPr lang="de-DE" dirty="0" err="1"/>
              <a:t>for</a:t>
            </a:r>
            <a:r>
              <a:rPr lang="de-DE" dirty="0"/>
              <a:t> </a:t>
            </a:r>
            <a:r>
              <a:rPr lang="de-DE" dirty="0" err="1"/>
              <a:t>goal</a:t>
            </a:r>
            <a:r>
              <a:rPr lang="de-DE" dirty="0"/>
              <a:t> 1?</a:t>
            </a:r>
          </a:p>
          <a:p>
            <a:pPr marL="514350" indent="-514350">
              <a:buFont typeface="+mj-lt"/>
              <a:buAutoNum type="arabicPeriod"/>
            </a:pPr>
            <a:r>
              <a:rPr lang="de-DE" dirty="0" err="1"/>
              <a:t>How</a:t>
            </a:r>
            <a:r>
              <a:rPr lang="de-DE" dirty="0"/>
              <a:t> </a:t>
            </a:r>
            <a:r>
              <a:rPr lang="de-DE" dirty="0" err="1"/>
              <a:t>many</a:t>
            </a:r>
            <a:r>
              <a:rPr lang="de-DE" dirty="0"/>
              <a:t> countries </a:t>
            </a:r>
            <a:r>
              <a:rPr lang="de-DE" dirty="0" err="1"/>
              <a:t>have</a:t>
            </a:r>
            <a:r>
              <a:rPr lang="de-DE" dirty="0"/>
              <a:t> </a:t>
            </a:r>
            <a:r>
              <a:rPr lang="de-DE" dirty="0" err="1"/>
              <a:t>successfully</a:t>
            </a:r>
            <a:r>
              <a:rPr lang="de-DE" dirty="0"/>
              <a:t> </a:t>
            </a:r>
            <a:r>
              <a:rPr lang="de-DE" dirty="0" err="1"/>
              <a:t>achieved</a:t>
            </a:r>
            <a:r>
              <a:rPr lang="de-DE" dirty="0"/>
              <a:t> </a:t>
            </a:r>
            <a:r>
              <a:rPr lang="de-DE" dirty="0" err="1"/>
              <a:t>goal</a:t>
            </a:r>
            <a:r>
              <a:rPr lang="de-DE" dirty="0"/>
              <a:t> 4 i.e. </a:t>
            </a:r>
            <a:r>
              <a:rPr lang="de-DE" dirty="0" err="1"/>
              <a:t>quality</a:t>
            </a:r>
            <a:r>
              <a:rPr lang="de-DE" dirty="0"/>
              <a:t> </a:t>
            </a:r>
            <a:r>
              <a:rPr lang="de-DE" dirty="0" err="1"/>
              <a:t>education</a:t>
            </a:r>
            <a:r>
              <a:rPr lang="de-DE" dirty="0"/>
              <a:t>?</a:t>
            </a:r>
          </a:p>
          <a:p>
            <a:pPr marL="514350" indent="-514350">
              <a:buFont typeface="+mj-lt"/>
              <a:buAutoNum type="arabicPeriod"/>
            </a:pPr>
            <a:r>
              <a:rPr lang="de-DE" dirty="0"/>
              <a:t>China </a:t>
            </a:r>
            <a:r>
              <a:rPr lang="de-DE" dirty="0" err="1"/>
              <a:t>ranks</a:t>
            </a:r>
            <a:r>
              <a:rPr lang="de-DE" dirty="0"/>
              <a:t> </a:t>
            </a:r>
            <a:r>
              <a:rPr lang="de-DE" dirty="0" err="1"/>
              <a:t>lowest</a:t>
            </a:r>
            <a:r>
              <a:rPr lang="de-DE" dirty="0"/>
              <a:t> on </a:t>
            </a:r>
            <a:r>
              <a:rPr lang="de-DE" dirty="0" err="1"/>
              <a:t>which</a:t>
            </a:r>
            <a:r>
              <a:rPr lang="de-DE" dirty="0"/>
              <a:t> 3 </a:t>
            </a:r>
            <a:r>
              <a:rPr lang="de-DE" dirty="0" err="1"/>
              <a:t>goals</a:t>
            </a:r>
            <a:r>
              <a:rPr lang="de-DE" dirty="0"/>
              <a:t>?</a:t>
            </a:r>
          </a:p>
          <a:p>
            <a:pPr marL="514350" indent="-514350">
              <a:buFont typeface="+mj-lt"/>
              <a:buAutoNum type="arabicPeriod"/>
            </a:pPr>
            <a:r>
              <a:rPr lang="de-DE" dirty="0" err="1"/>
              <a:t>Which</a:t>
            </a:r>
            <a:r>
              <a:rPr lang="de-DE" dirty="0"/>
              <a:t> </a:t>
            </a:r>
            <a:r>
              <a:rPr lang="de-DE" dirty="0" err="1"/>
              <a:t>two</a:t>
            </a:r>
            <a:r>
              <a:rPr lang="de-DE" dirty="0"/>
              <a:t> </a:t>
            </a:r>
            <a:r>
              <a:rPr lang="de-DE" dirty="0" err="1"/>
              <a:t>goals</a:t>
            </a:r>
            <a:r>
              <a:rPr lang="de-DE" dirty="0"/>
              <a:t> </a:t>
            </a:r>
            <a:r>
              <a:rPr lang="de-DE" dirty="0" err="1"/>
              <a:t>have</a:t>
            </a:r>
            <a:r>
              <a:rPr lang="de-DE" dirty="0"/>
              <a:t> </a:t>
            </a:r>
            <a:r>
              <a:rPr lang="de-DE" dirty="0" err="1"/>
              <a:t>no</a:t>
            </a:r>
            <a:r>
              <a:rPr lang="de-DE" dirty="0"/>
              <a:t> </a:t>
            </a:r>
            <a:r>
              <a:rPr lang="de-DE" dirty="0" err="1"/>
              <a:t>country</a:t>
            </a:r>
            <a:r>
              <a:rPr lang="de-DE" dirty="0"/>
              <a:t> </a:t>
            </a:r>
            <a:r>
              <a:rPr lang="de-DE" dirty="0" err="1"/>
              <a:t>with</a:t>
            </a:r>
            <a:r>
              <a:rPr lang="de-DE" dirty="0"/>
              <a:t> SDG </a:t>
            </a:r>
            <a:r>
              <a:rPr lang="de-DE" dirty="0" err="1"/>
              <a:t>achievement</a:t>
            </a:r>
            <a:r>
              <a:rPr lang="de-DE" dirty="0"/>
              <a:t>?</a:t>
            </a:r>
          </a:p>
          <a:p>
            <a:pPr marL="514350" indent="-514350">
              <a:buFont typeface="+mj-lt"/>
              <a:buAutoNum type="arabicPeriod"/>
            </a:pPr>
            <a:r>
              <a:rPr lang="de-DE" dirty="0"/>
              <a:t>Name </a:t>
            </a:r>
            <a:r>
              <a:rPr lang="de-DE" dirty="0" err="1"/>
              <a:t>any</a:t>
            </a:r>
            <a:r>
              <a:rPr lang="de-DE" dirty="0"/>
              <a:t> </a:t>
            </a:r>
            <a:r>
              <a:rPr lang="de-DE" dirty="0" err="1"/>
              <a:t>two</a:t>
            </a:r>
            <a:r>
              <a:rPr lang="de-DE" dirty="0"/>
              <a:t> countries </a:t>
            </a:r>
            <a:r>
              <a:rPr lang="de-DE" dirty="0" err="1"/>
              <a:t>which</a:t>
            </a:r>
            <a:r>
              <a:rPr lang="de-DE" dirty="0"/>
              <a:t> </a:t>
            </a:r>
            <a:r>
              <a:rPr lang="de-DE" dirty="0" err="1"/>
              <a:t>show</a:t>
            </a:r>
            <a:r>
              <a:rPr lang="de-DE" dirty="0"/>
              <a:t> </a:t>
            </a:r>
            <a:r>
              <a:rPr lang="de-DE" dirty="0" err="1"/>
              <a:t>moderately</a:t>
            </a:r>
            <a:r>
              <a:rPr lang="de-DE" dirty="0"/>
              <a:t> </a:t>
            </a:r>
            <a:r>
              <a:rPr lang="de-DE" dirty="0" err="1"/>
              <a:t>increasing</a:t>
            </a:r>
            <a:r>
              <a:rPr lang="de-DE" dirty="0"/>
              <a:t> </a:t>
            </a:r>
            <a:r>
              <a:rPr lang="de-DE" dirty="0" err="1"/>
              <a:t>progress</a:t>
            </a:r>
            <a:r>
              <a:rPr lang="de-DE" dirty="0"/>
              <a:t> </a:t>
            </a:r>
            <a:r>
              <a:rPr lang="de-DE" dirty="0" err="1"/>
              <a:t>towards</a:t>
            </a:r>
            <a:r>
              <a:rPr lang="de-DE" dirty="0"/>
              <a:t> </a:t>
            </a:r>
            <a:r>
              <a:rPr lang="de-DE" dirty="0" err="1"/>
              <a:t>goal</a:t>
            </a:r>
            <a:r>
              <a:rPr lang="de-DE" dirty="0"/>
              <a:t> 1?</a:t>
            </a:r>
          </a:p>
          <a:p>
            <a:pPr marL="514350" indent="-514350">
              <a:buFont typeface="+mj-lt"/>
              <a:buAutoNum type="arabicPeriod"/>
            </a:pPr>
            <a:r>
              <a:rPr lang="de-DE" dirty="0"/>
              <a:t>Name </a:t>
            </a:r>
            <a:r>
              <a:rPr lang="de-DE" dirty="0" err="1"/>
              <a:t>the</a:t>
            </a:r>
            <a:r>
              <a:rPr lang="de-DE" dirty="0"/>
              <a:t> </a:t>
            </a:r>
            <a:r>
              <a:rPr lang="de-DE" dirty="0" err="1"/>
              <a:t>only</a:t>
            </a:r>
            <a:r>
              <a:rPr lang="de-DE" dirty="0"/>
              <a:t> </a:t>
            </a:r>
            <a:r>
              <a:rPr lang="de-DE" dirty="0" err="1"/>
              <a:t>country</a:t>
            </a:r>
            <a:r>
              <a:rPr lang="de-DE" dirty="0"/>
              <a:t> </a:t>
            </a:r>
            <a:r>
              <a:rPr lang="de-DE" dirty="0" err="1"/>
              <a:t>that</a:t>
            </a:r>
            <a:r>
              <a:rPr lang="de-DE" dirty="0"/>
              <a:t> </a:t>
            </a:r>
            <a:r>
              <a:rPr lang="de-DE" dirty="0" err="1"/>
              <a:t>is</a:t>
            </a:r>
            <a:r>
              <a:rPr lang="de-DE" dirty="0"/>
              <a:t> on track </a:t>
            </a:r>
            <a:r>
              <a:rPr lang="de-DE" dirty="0" err="1"/>
              <a:t>to</a:t>
            </a:r>
            <a:r>
              <a:rPr lang="de-DE" dirty="0"/>
              <a:t> </a:t>
            </a:r>
            <a:r>
              <a:rPr lang="de-DE" dirty="0" err="1"/>
              <a:t>achieve</a:t>
            </a:r>
            <a:r>
              <a:rPr lang="de-DE" dirty="0"/>
              <a:t> SDG 17?</a:t>
            </a:r>
          </a:p>
          <a:p>
            <a:pPr marL="514350" indent="-514350">
              <a:buFont typeface="+mj-lt"/>
              <a:buAutoNum type="arabicPeriod"/>
            </a:pPr>
            <a:r>
              <a:rPr lang="de-DE" dirty="0"/>
              <a:t>Name </a:t>
            </a:r>
            <a:r>
              <a:rPr lang="de-DE" dirty="0" err="1"/>
              <a:t>the</a:t>
            </a:r>
            <a:r>
              <a:rPr lang="de-DE" dirty="0"/>
              <a:t> SDG </a:t>
            </a:r>
            <a:r>
              <a:rPr lang="de-DE" dirty="0" err="1"/>
              <a:t>goal</a:t>
            </a:r>
            <a:r>
              <a:rPr lang="de-DE" dirty="0"/>
              <a:t> </a:t>
            </a:r>
            <a:r>
              <a:rPr lang="de-DE" dirty="0" err="1"/>
              <a:t>that</a:t>
            </a:r>
            <a:r>
              <a:rPr lang="de-DE" dirty="0"/>
              <a:t> India and </a:t>
            </a:r>
            <a:r>
              <a:rPr lang="de-DE" dirty="0" err="1"/>
              <a:t>Bangladesh</a:t>
            </a:r>
            <a:r>
              <a:rPr lang="de-DE" dirty="0"/>
              <a:t> </a:t>
            </a:r>
            <a:r>
              <a:rPr lang="de-DE" dirty="0" err="1"/>
              <a:t>has</a:t>
            </a:r>
            <a:r>
              <a:rPr lang="de-DE" dirty="0"/>
              <a:t> not </a:t>
            </a:r>
            <a:r>
              <a:rPr lang="de-DE" dirty="0" err="1"/>
              <a:t>only</a:t>
            </a:r>
            <a:r>
              <a:rPr lang="de-DE" dirty="0"/>
              <a:t> </a:t>
            </a:r>
            <a:r>
              <a:rPr lang="de-DE" dirty="0" err="1"/>
              <a:t>achieved</a:t>
            </a:r>
            <a:r>
              <a:rPr lang="de-DE" dirty="0"/>
              <a:t> </a:t>
            </a:r>
            <a:r>
              <a:rPr lang="de-DE" dirty="0" err="1"/>
              <a:t>successfully</a:t>
            </a:r>
            <a:r>
              <a:rPr lang="de-DE" dirty="0"/>
              <a:t> but </a:t>
            </a:r>
            <a:r>
              <a:rPr lang="de-DE" dirty="0" err="1"/>
              <a:t>are</a:t>
            </a:r>
            <a:r>
              <a:rPr lang="de-DE" dirty="0"/>
              <a:t> still on track?</a:t>
            </a:r>
          </a:p>
          <a:p>
            <a:pPr marL="514350" indent="-514350">
              <a:buFont typeface="+mj-lt"/>
              <a:buAutoNum type="arabicPeriod"/>
            </a:pPr>
            <a:r>
              <a:rPr lang="de-DE" dirty="0" err="1"/>
              <a:t>Which</a:t>
            </a:r>
            <a:r>
              <a:rPr lang="de-DE" dirty="0"/>
              <a:t> countries </a:t>
            </a:r>
            <a:r>
              <a:rPr lang="de-DE" dirty="0" err="1"/>
              <a:t>have</a:t>
            </a:r>
            <a:r>
              <a:rPr lang="de-DE" dirty="0"/>
              <a:t> </a:t>
            </a:r>
            <a:r>
              <a:rPr lang="de-DE" dirty="0" err="1"/>
              <a:t>achieved</a:t>
            </a:r>
            <a:r>
              <a:rPr lang="de-DE" dirty="0"/>
              <a:t> </a:t>
            </a:r>
            <a:r>
              <a:rPr lang="de-DE" dirty="0" err="1"/>
              <a:t>goal</a:t>
            </a:r>
            <a:r>
              <a:rPr lang="de-DE" dirty="0"/>
              <a:t> 16 </a:t>
            </a:r>
            <a:r>
              <a:rPr lang="de-DE" dirty="0" err="1"/>
              <a:t>successfully</a:t>
            </a:r>
            <a:r>
              <a:rPr lang="de-DE" dirty="0"/>
              <a:t>?</a:t>
            </a:r>
          </a:p>
        </p:txBody>
      </p:sp>
      <p:sp>
        <p:nvSpPr>
          <p:cNvPr id="4" name="Slide Number Placeholder 3">
            <a:extLst>
              <a:ext uri="{FF2B5EF4-FFF2-40B4-BE49-F238E27FC236}">
                <a16:creationId xmlns:a16="http://schemas.microsoft.com/office/drawing/2014/main" id="{3E90EACB-5B11-4579-A2CE-C8E65AC1A51A}"/>
              </a:ext>
            </a:extLst>
          </p:cNvPr>
          <p:cNvSpPr>
            <a:spLocks noGrp="1"/>
          </p:cNvSpPr>
          <p:nvPr>
            <p:ph type="sldNum" sz="quarter" idx="12"/>
          </p:nvPr>
        </p:nvSpPr>
        <p:spPr/>
        <p:txBody>
          <a:bodyPr/>
          <a:lstStyle/>
          <a:p>
            <a:fld id="{33B1D3DF-6A35-4B1E-91A8-6E4B9C352B0D}" type="slidenum">
              <a:rPr lang="en-GB" smtClean="0"/>
              <a:t>27</a:t>
            </a:fld>
            <a:endParaRPr lang="en-GB"/>
          </a:p>
        </p:txBody>
      </p:sp>
      <p:sp>
        <p:nvSpPr>
          <p:cNvPr id="5" name="TextBox 4">
            <a:extLst>
              <a:ext uri="{FF2B5EF4-FFF2-40B4-BE49-F238E27FC236}">
                <a16:creationId xmlns:a16="http://schemas.microsoft.com/office/drawing/2014/main" id="{63146FBE-75D0-45CC-8CFA-568A9E37656F}"/>
              </a:ext>
            </a:extLst>
          </p:cNvPr>
          <p:cNvSpPr txBox="1"/>
          <p:nvPr/>
        </p:nvSpPr>
        <p:spPr>
          <a:xfrm>
            <a:off x="7419703" y="5982789"/>
            <a:ext cx="4010297" cy="307777"/>
          </a:xfrm>
          <a:prstGeom prst="rect">
            <a:avLst/>
          </a:prstGeom>
          <a:noFill/>
        </p:spPr>
        <p:txBody>
          <a:bodyPr wrap="square" rtlCol="0">
            <a:spAutoFit/>
          </a:bodyPr>
          <a:lstStyle/>
          <a:p>
            <a:r>
              <a:rPr lang="de-DE" sz="1400" dirty="0">
                <a:solidFill>
                  <a:schemeClr val="accent1"/>
                </a:solidFill>
              </a:rPr>
              <a:t>See </a:t>
            </a:r>
            <a:r>
              <a:rPr lang="de-DE" sz="1400" dirty="0" err="1">
                <a:solidFill>
                  <a:schemeClr val="accent1"/>
                </a:solidFill>
              </a:rPr>
              <a:t>the</a:t>
            </a:r>
            <a:r>
              <a:rPr lang="de-DE" sz="1400" dirty="0">
                <a:solidFill>
                  <a:schemeClr val="accent1"/>
                </a:solidFill>
              </a:rPr>
              <a:t> </a:t>
            </a:r>
            <a:r>
              <a:rPr lang="de-DE" sz="1400" dirty="0" err="1">
                <a:solidFill>
                  <a:schemeClr val="accent1"/>
                </a:solidFill>
              </a:rPr>
              <a:t>slide</a:t>
            </a:r>
            <a:r>
              <a:rPr lang="de-DE" sz="1400" dirty="0">
                <a:solidFill>
                  <a:schemeClr val="accent1"/>
                </a:solidFill>
              </a:rPr>
              <a:t> </a:t>
            </a:r>
            <a:r>
              <a:rPr lang="de-DE" sz="1400" dirty="0" err="1">
                <a:solidFill>
                  <a:schemeClr val="accent1"/>
                </a:solidFill>
              </a:rPr>
              <a:t>for</a:t>
            </a:r>
            <a:r>
              <a:rPr lang="de-DE" sz="1400" dirty="0">
                <a:solidFill>
                  <a:schemeClr val="accent1"/>
                </a:solidFill>
              </a:rPr>
              <a:t> </a:t>
            </a:r>
            <a:r>
              <a:rPr lang="de-DE" sz="1400" dirty="0" err="1">
                <a:solidFill>
                  <a:schemeClr val="accent1"/>
                </a:solidFill>
              </a:rPr>
              <a:t>teacher‘s</a:t>
            </a:r>
            <a:r>
              <a:rPr lang="de-DE" sz="1400" dirty="0">
                <a:solidFill>
                  <a:schemeClr val="accent1"/>
                </a:solidFill>
              </a:rPr>
              <a:t> </a:t>
            </a:r>
            <a:r>
              <a:rPr lang="de-DE" sz="1400" dirty="0" err="1">
                <a:solidFill>
                  <a:schemeClr val="accent1"/>
                </a:solidFill>
              </a:rPr>
              <a:t>notes</a:t>
            </a:r>
            <a:r>
              <a:rPr lang="de-DE" sz="1400" dirty="0">
                <a:solidFill>
                  <a:schemeClr val="accent1"/>
                </a:solidFill>
              </a:rPr>
              <a:t> </a:t>
            </a:r>
            <a:r>
              <a:rPr lang="de-DE" sz="1400" dirty="0" err="1">
                <a:solidFill>
                  <a:schemeClr val="accent1"/>
                </a:solidFill>
              </a:rPr>
              <a:t>for</a:t>
            </a:r>
            <a:r>
              <a:rPr lang="de-DE" sz="1400" dirty="0">
                <a:solidFill>
                  <a:schemeClr val="accent1"/>
                </a:solidFill>
              </a:rPr>
              <a:t> </a:t>
            </a:r>
            <a:r>
              <a:rPr lang="de-DE" sz="1400" dirty="0" err="1">
                <a:solidFill>
                  <a:schemeClr val="accent1"/>
                </a:solidFill>
              </a:rPr>
              <a:t>correct</a:t>
            </a:r>
            <a:r>
              <a:rPr lang="de-DE" sz="1400" dirty="0">
                <a:solidFill>
                  <a:schemeClr val="accent1"/>
                </a:solidFill>
              </a:rPr>
              <a:t> </a:t>
            </a:r>
            <a:r>
              <a:rPr lang="de-DE" sz="1400" dirty="0" err="1">
                <a:solidFill>
                  <a:schemeClr val="accent1"/>
                </a:solidFill>
              </a:rPr>
              <a:t>answers</a:t>
            </a:r>
            <a:endParaRPr lang="en-US" sz="1400" dirty="0">
              <a:solidFill>
                <a:schemeClr val="accent1"/>
              </a:solidFill>
            </a:endParaRPr>
          </a:p>
        </p:txBody>
      </p:sp>
    </p:spTree>
    <p:extLst>
      <p:ext uri="{BB962C8B-B14F-4D97-AF65-F5344CB8AC3E}">
        <p14:creationId xmlns:p14="http://schemas.microsoft.com/office/powerpoint/2010/main" val="3958518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E8697-414F-4778-9D10-29B8D063C9D2}"/>
              </a:ext>
            </a:extLst>
          </p:cNvPr>
          <p:cNvSpPr>
            <a:spLocks noGrp="1"/>
          </p:cNvSpPr>
          <p:nvPr>
            <p:ph type="title"/>
          </p:nvPr>
        </p:nvSpPr>
        <p:spPr/>
        <p:txBody>
          <a:bodyPr/>
          <a:lstStyle/>
          <a:p>
            <a:r>
              <a:rPr lang="en-US" dirty="0"/>
              <a:t>Topic 3</a:t>
            </a:r>
          </a:p>
        </p:txBody>
      </p:sp>
      <p:sp>
        <p:nvSpPr>
          <p:cNvPr id="4" name="Text Placeholder 3">
            <a:extLst>
              <a:ext uri="{FF2B5EF4-FFF2-40B4-BE49-F238E27FC236}">
                <a16:creationId xmlns:a16="http://schemas.microsoft.com/office/drawing/2014/main" id="{0B9E7FFF-0649-4736-AA21-68366ADD34C9}"/>
              </a:ext>
            </a:extLst>
          </p:cNvPr>
          <p:cNvSpPr>
            <a:spLocks noGrp="1"/>
          </p:cNvSpPr>
          <p:nvPr>
            <p:ph type="body" sz="half" idx="2"/>
          </p:nvPr>
        </p:nvSpPr>
        <p:spPr/>
        <p:txBody>
          <a:bodyPr/>
          <a:lstStyle/>
          <a:p>
            <a:r>
              <a:rPr lang="en-US" b="1" dirty="0"/>
              <a:t>Pakistan’s performance on SDGs</a:t>
            </a:r>
          </a:p>
        </p:txBody>
      </p:sp>
      <p:sp>
        <p:nvSpPr>
          <p:cNvPr id="5" name="Slide Number Placeholder 4">
            <a:extLst>
              <a:ext uri="{FF2B5EF4-FFF2-40B4-BE49-F238E27FC236}">
                <a16:creationId xmlns:a16="http://schemas.microsoft.com/office/drawing/2014/main" id="{4776F666-B641-4B8B-A07A-BF94FA35C5DC}"/>
              </a:ext>
            </a:extLst>
          </p:cNvPr>
          <p:cNvSpPr>
            <a:spLocks noGrp="1"/>
          </p:cNvSpPr>
          <p:nvPr>
            <p:ph type="sldNum" sz="quarter" idx="12"/>
          </p:nvPr>
        </p:nvSpPr>
        <p:spPr/>
        <p:txBody>
          <a:bodyPr/>
          <a:lstStyle/>
          <a:p>
            <a:fld id="{33B1D3DF-6A35-4B1E-91A8-6E4B9C352B0D}" type="slidenum">
              <a:rPr lang="en-GB" smtClean="0"/>
              <a:t>28</a:t>
            </a:fld>
            <a:endParaRPr lang="en-GB"/>
          </a:p>
        </p:txBody>
      </p:sp>
      <p:sp>
        <p:nvSpPr>
          <p:cNvPr id="45" name="TextBox 44">
            <a:extLst>
              <a:ext uri="{FF2B5EF4-FFF2-40B4-BE49-F238E27FC236}">
                <a16:creationId xmlns:a16="http://schemas.microsoft.com/office/drawing/2014/main" id="{9459CCC1-9D00-4216-BFE6-0D4304DB07A1}"/>
              </a:ext>
            </a:extLst>
          </p:cNvPr>
          <p:cNvSpPr txBox="1"/>
          <p:nvPr/>
        </p:nvSpPr>
        <p:spPr>
          <a:xfrm>
            <a:off x="4455478" y="5884333"/>
            <a:ext cx="7366000" cy="215444"/>
          </a:xfrm>
          <a:prstGeom prst="rect">
            <a:avLst/>
          </a:prstGeom>
          <a:noFill/>
        </p:spPr>
        <p:txBody>
          <a:bodyPr wrap="square" rtlCol="0">
            <a:spAutoFit/>
          </a:bodyPr>
          <a:lstStyle/>
          <a:p>
            <a:r>
              <a:rPr lang="en-US" sz="800" dirty="0"/>
              <a:t>Photo courtesy:  Alex Fu (2022). https://www.pexels.com/photo/combine-harvester-on-the-field-13233162/</a:t>
            </a:r>
          </a:p>
        </p:txBody>
      </p:sp>
      <p:pic>
        <p:nvPicPr>
          <p:cNvPr id="9" name="Content Placeholder 8">
            <a:extLst>
              <a:ext uri="{FF2B5EF4-FFF2-40B4-BE49-F238E27FC236}">
                <a16:creationId xmlns:a16="http://schemas.microsoft.com/office/drawing/2014/main" id="{88ABEA67-78F3-4F1B-AF5D-E76775EC72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6438" y="974626"/>
            <a:ext cx="7366000" cy="4908748"/>
          </a:xfrm>
        </p:spPr>
      </p:pic>
    </p:spTree>
    <p:extLst>
      <p:ext uri="{BB962C8B-B14F-4D97-AF65-F5344CB8AC3E}">
        <p14:creationId xmlns:p14="http://schemas.microsoft.com/office/powerpoint/2010/main" val="3682858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A4BE2-2033-42AC-A75A-BFBABB41E88C}"/>
              </a:ext>
            </a:extLst>
          </p:cNvPr>
          <p:cNvSpPr>
            <a:spLocks noGrp="1"/>
          </p:cNvSpPr>
          <p:nvPr>
            <p:ph type="title"/>
          </p:nvPr>
        </p:nvSpPr>
        <p:spPr/>
        <p:txBody>
          <a:bodyPr/>
          <a:lstStyle/>
          <a:p>
            <a:r>
              <a:rPr lang="de-DE" dirty="0" err="1"/>
              <a:t>Pakistan‘s</a:t>
            </a:r>
            <a:r>
              <a:rPr lang="de-DE" dirty="0"/>
              <a:t> </a:t>
            </a:r>
            <a:r>
              <a:rPr lang="de-DE" dirty="0" err="1"/>
              <a:t>progress</a:t>
            </a:r>
            <a:r>
              <a:rPr lang="de-DE" dirty="0"/>
              <a:t> on SDGs</a:t>
            </a:r>
            <a:endParaRPr lang="en-US" dirty="0"/>
          </a:p>
        </p:txBody>
      </p:sp>
      <p:sp>
        <p:nvSpPr>
          <p:cNvPr id="3" name="Content Placeholder 2">
            <a:extLst>
              <a:ext uri="{FF2B5EF4-FFF2-40B4-BE49-F238E27FC236}">
                <a16:creationId xmlns:a16="http://schemas.microsoft.com/office/drawing/2014/main" id="{EEC7210F-4E24-45CC-B2F1-A1AA40484B79}"/>
              </a:ext>
            </a:extLst>
          </p:cNvPr>
          <p:cNvSpPr>
            <a:spLocks noGrp="1"/>
          </p:cNvSpPr>
          <p:nvPr>
            <p:ph idx="1"/>
          </p:nvPr>
        </p:nvSpPr>
        <p:spPr>
          <a:xfrm>
            <a:off x="1097280" y="1365394"/>
            <a:ext cx="6209211" cy="4458186"/>
          </a:xfrm>
        </p:spPr>
        <p:txBody>
          <a:bodyPr>
            <a:normAutofit fontScale="92500"/>
          </a:bodyPr>
          <a:lstStyle/>
          <a:p>
            <a:r>
              <a:rPr lang="de-DE" dirty="0"/>
              <a:t>In 2021, </a:t>
            </a:r>
            <a:r>
              <a:rPr lang="en-US" dirty="0"/>
              <a:t>Ministry of Planning, Development and Special Initiatives launched a special report which outlined the progress made o different SDGs</a:t>
            </a:r>
            <a:r>
              <a:rPr lang="de-DE" dirty="0"/>
              <a:t> (</a:t>
            </a:r>
            <a:r>
              <a:rPr lang="de-DE" dirty="0" err="1"/>
              <a:t>Cheema</a:t>
            </a:r>
            <a:r>
              <a:rPr lang="de-DE" dirty="0"/>
              <a:t> et al., 2021). </a:t>
            </a:r>
          </a:p>
          <a:p>
            <a:r>
              <a:rPr lang="en-US" dirty="0"/>
              <a:t>The Ministry of Planning, Development and Special Initiatives (</a:t>
            </a:r>
            <a:r>
              <a:rPr lang="en-US" dirty="0" err="1"/>
              <a:t>MoPD&amp;SI</a:t>
            </a:r>
            <a:r>
              <a:rPr lang="en-US" dirty="0"/>
              <a:t>) is the focal ministry for SDGs planning, monitoring and reporting in Pakistan. </a:t>
            </a:r>
          </a:p>
          <a:p>
            <a:r>
              <a:rPr lang="en-US" dirty="0"/>
              <a:t>SDGs support units have also been established in all the provinces. </a:t>
            </a:r>
          </a:p>
          <a:p>
            <a:endParaRPr lang="en-US" dirty="0"/>
          </a:p>
        </p:txBody>
      </p:sp>
      <p:sp>
        <p:nvSpPr>
          <p:cNvPr id="4" name="Slide Number Placeholder 3">
            <a:extLst>
              <a:ext uri="{FF2B5EF4-FFF2-40B4-BE49-F238E27FC236}">
                <a16:creationId xmlns:a16="http://schemas.microsoft.com/office/drawing/2014/main" id="{27E9610C-2BC7-4686-A9C5-F940703B48C9}"/>
              </a:ext>
            </a:extLst>
          </p:cNvPr>
          <p:cNvSpPr>
            <a:spLocks noGrp="1"/>
          </p:cNvSpPr>
          <p:nvPr>
            <p:ph type="sldNum" sz="quarter" idx="12"/>
          </p:nvPr>
        </p:nvSpPr>
        <p:spPr/>
        <p:txBody>
          <a:bodyPr/>
          <a:lstStyle/>
          <a:p>
            <a:fld id="{33B1D3DF-6A35-4B1E-91A8-6E4B9C352B0D}" type="slidenum">
              <a:rPr lang="en-GB" smtClean="0"/>
              <a:t>29</a:t>
            </a:fld>
            <a:endParaRPr lang="en-GB"/>
          </a:p>
        </p:txBody>
      </p:sp>
      <p:pic>
        <p:nvPicPr>
          <p:cNvPr id="5" name="Picture 4">
            <a:extLst>
              <a:ext uri="{FF2B5EF4-FFF2-40B4-BE49-F238E27FC236}">
                <a16:creationId xmlns:a16="http://schemas.microsoft.com/office/drawing/2014/main" id="{F5DB8960-74F5-4F8C-83C1-296901C0704E}"/>
              </a:ext>
            </a:extLst>
          </p:cNvPr>
          <p:cNvPicPr>
            <a:picLocks noChangeAspect="1"/>
          </p:cNvPicPr>
          <p:nvPr/>
        </p:nvPicPr>
        <p:blipFill rotWithShape="1">
          <a:blip r:embed="rId2"/>
          <a:srcRect l="34166" t="22349" r="35596" b="7809"/>
          <a:stretch/>
        </p:blipFill>
        <p:spPr>
          <a:xfrm>
            <a:off x="7837714" y="1351967"/>
            <a:ext cx="3317966" cy="4789715"/>
          </a:xfrm>
          <a:prstGeom prst="rect">
            <a:avLst/>
          </a:prstGeom>
        </p:spPr>
      </p:pic>
    </p:spTree>
    <p:extLst>
      <p:ext uri="{BB962C8B-B14F-4D97-AF65-F5344CB8AC3E}">
        <p14:creationId xmlns:p14="http://schemas.microsoft.com/office/powerpoint/2010/main" val="3356835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909DB2-51F9-4B87-A735-7DE919B7C1CF}"/>
              </a:ext>
            </a:extLst>
          </p:cNvPr>
          <p:cNvSpPr>
            <a:spLocks noGrp="1"/>
          </p:cNvSpPr>
          <p:nvPr>
            <p:ph type="sldNum" sz="quarter" idx="12"/>
          </p:nvPr>
        </p:nvSpPr>
        <p:spPr/>
        <p:txBody>
          <a:bodyPr/>
          <a:lstStyle/>
          <a:p>
            <a:fld id="{33B1D3DF-6A35-4B1E-91A8-6E4B9C352B0D}" type="slidenum">
              <a:rPr lang="en-GB" smtClean="0"/>
              <a:t>3</a:t>
            </a:fld>
            <a:endParaRPr lang="en-GB" dirty="0"/>
          </a:p>
        </p:txBody>
      </p:sp>
      <p:sp>
        <p:nvSpPr>
          <p:cNvPr id="6" name="Content Placeholder 5">
            <a:extLst>
              <a:ext uri="{FF2B5EF4-FFF2-40B4-BE49-F238E27FC236}">
                <a16:creationId xmlns:a16="http://schemas.microsoft.com/office/drawing/2014/main" id="{0BAF55A6-DC2F-4C94-980A-B9C753EDFFAA}"/>
              </a:ext>
            </a:extLst>
          </p:cNvPr>
          <p:cNvSpPr>
            <a:spLocks noGrp="1"/>
          </p:cNvSpPr>
          <p:nvPr>
            <p:ph idx="1"/>
          </p:nvPr>
        </p:nvSpPr>
        <p:spPr/>
        <p:txBody>
          <a:bodyPr/>
          <a:lstStyle/>
          <a:p>
            <a:pPr>
              <a:buFont typeface="Arial" panose="020B0604020202020204" pitchFamily="34" charset="0"/>
              <a:buChar char="•"/>
            </a:pPr>
            <a:r>
              <a:rPr lang="da-DK" sz="2000" dirty="0"/>
              <a:t> </a:t>
            </a:r>
            <a:r>
              <a:rPr lang="da-DK" sz="2400" b="1" dirty="0"/>
              <a:t>Introduction to Sustainable Development Goals</a:t>
            </a:r>
          </a:p>
          <a:p>
            <a:pPr lvl="1">
              <a:buFont typeface="Arial" panose="020B0604020202020204" pitchFamily="34" charset="0"/>
              <a:buChar char="•"/>
            </a:pPr>
            <a:r>
              <a:rPr lang="en-US" sz="1800" dirty="0">
                <a:solidFill>
                  <a:schemeClr val="tx1"/>
                </a:solidFill>
              </a:rPr>
              <a:t>Brief introduction to Millennium Development Goals and Sustainable Development Goals</a:t>
            </a:r>
          </a:p>
          <a:p>
            <a:pPr lvl="1">
              <a:buFont typeface="Arial" panose="020B0604020202020204" pitchFamily="34" charset="0"/>
              <a:buChar char="•"/>
            </a:pPr>
            <a:r>
              <a:rPr lang="de-DE" sz="1800" dirty="0">
                <a:solidFill>
                  <a:schemeClr val="tx1"/>
                </a:solidFill>
              </a:rPr>
              <a:t>S</a:t>
            </a:r>
            <a:r>
              <a:rPr lang="en-US" sz="1800" dirty="0">
                <a:solidFill>
                  <a:schemeClr val="tx1"/>
                </a:solidFill>
              </a:rPr>
              <a:t>DG Global performances</a:t>
            </a:r>
          </a:p>
          <a:p>
            <a:pPr lvl="1">
              <a:buFont typeface="Arial" panose="020B0604020202020204" pitchFamily="34" charset="0"/>
              <a:buChar char="•"/>
            </a:pPr>
            <a:r>
              <a:rPr lang="de-DE" sz="1800" dirty="0">
                <a:solidFill>
                  <a:schemeClr val="tx1"/>
                </a:solidFill>
              </a:rPr>
              <a:t>P</a:t>
            </a:r>
            <a:r>
              <a:rPr lang="en-US" sz="1800" dirty="0" err="1">
                <a:solidFill>
                  <a:schemeClr val="tx1"/>
                </a:solidFill>
              </a:rPr>
              <a:t>akistan’s</a:t>
            </a:r>
            <a:r>
              <a:rPr lang="en-US" sz="1800" dirty="0">
                <a:solidFill>
                  <a:schemeClr val="tx1"/>
                </a:solidFill>
              </a:rPr>
              <a:t> performance on SDGs</a:t>
            </a:r>
            <a:endParaRPr lang="en-US" dirty="0">
              <a:solidFill>
                <a:schemeClr val="tx1"/>
              </a:solidFill>
            </a:endParaRPr>
          </a:p>
        </p:txBody>
      </p:sp>
      <p:sp>
        <p:nvSpPr>
          <p:cNvPr id="8" name="Title 7">
            <a:extLst>
              <a:ext uri="{FF2B5EF4-FFF2-40B4-BE49-F238E27FC236}">
                <a16:creationId xmlns:a16="http://schemas.microsoft.com/office/drawing/2014/main" id="{6F5869FC-1464-429C-8C57-522E85B29835}"/>
              </a:ext>
            </a:extLst>
          </p:cNvPr>
          <p:cNvSpPr>
            <a:spLocks noGrp="1"/>
          </p:cNvSpPr>
          <p:nvPr>
            <p:ph type="title"/>
          </p:nvPr>
        </p:nvSpPr>
        <p:spPr/>
        <p:txBody>
          <a:bodyPr/>
          <a:lstStyle/>
          <a:p>
            <a:r>
              <a:rPr lang="de-DE" dirty="0"/>
              <a:t>Agenda</a:t>
            </a:r>
            <a:endParaRPr lang="en-US" dirty="0"/>
          </a:p>
        </p:txBody>
      </p:sp>
    </p:spTree>
    <p:extLst>
      <p:ext uri="{BB962C8B-B14F-4D97-AF65-F5344CB8AC3E}">
        <p14:creationId xmlns:p14="http://schemas.microsoft.com/office/powerpoint/2010/main" val="3393875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423BD2-2A83-4286-8D87-E8CEAB03BE13}"/>
              </a:ext>
            </a:extLst>
          </p:cNvPr>
          <p:cNvSpPr>
            <a:spLocks noGrp="1"/>
          </p:cNvSpPr>
          <p:nvPr>
            <p:ph type="sldNum" sz="quarter" idx="12"/>
          </p:nvPr>
        </p:nvSpPr>
        <p:spPr/>
        <p:txBody>
          <a:bodyPr/>
          <a:lstStyle/>
          <a:p>
            <a:fld id="{33B1D3DF-6A35-4B1E-91A8-6E4B9C352B0D}" type="slidenum">
              <a:rPr lang="en-GB" smtClean="0"/>
              <a:t>30</a:t>
            </a:fld>
            <a:endParaRPr lang="en-GB"/>
          </a:p>
        </p:txBody>
      </p:sp>
      <p:pic>
        <p:nvPicPr>
          <p:cNvPr id="3" name="Picture 2">
            <a:extLst>
              <a:ext uri="{FF2B5EF4-FFF2-40B4-BE49-F238E27FC236}">
                <a16:creationId xmlns:a16="http://schemas.microsoft.com/office/drawing/2014/main" id="{77FA0E66-55C6-497C-A0BC-3C1E40F24739}"/>
              </a:ext>
            </a:extLst>
          </p:cNvPr>
          <p:cNvPicPr>
            <a:picLocks noChangeAspect="1"/>
          </p:cNvPicPr>
          <p:nvPr/>
        </p:nvPicPr>
        <p:blipFill rotWithShape="1">
          <a:blip r:embed="rId2"/>
          <a:srcRect l="24326" t="34603" r="25436" b="11937"/>
          <a:stretch/>
        </p:blipFill>
        <p:spPr>
          <a:xfrm>
            <a:off x="478970" y="2406162"/>
            <a:ext cx="5477693" cy="3643141"/>
          </a:xfrm>
          <a:prstGeom prst="rect">
            <a:avLst/>
          </a:prstGeom>
        </p:spPr>
      </p:pic>
      <p:sp>
        <p:nvSpPr>
          <p:cNvPr id="4" name="TextBox 3">
            <a:extLst>
              <a:ext uri="{FF2B5EF4-FFF2-40B4-BE49-F238E27FC236}">
                <a16:creationId xmlns:a16="http://schemas.microsoft.com/office/drawing/2014/main" id="{2BDD1659-4AE8-4E67-A9F1-577F88A57BB8}"/>
              </a:ext>
            </a:extLst>
          </p:cNvPr>
          <p:cNvSpPr txBox="1"/>
          <p:nvPr/>
        </p:nvSpPr>
        <p:spPr>
          <a:xfrm>
            <a:off x="283029" y="570411"/>
            <a:ext cx="6035040" cy="1754326"/>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The Baseline </a:t>
            </a:r>
            <a:r>
              <a:rPr lang="de-DE" dirty="0" err="1">
                <a:latin typeface="Arial" panose="020B0604020202020204" pitchFamily="34" charset="0"/>
                <a:cs typeface="Arial" panose="020B0604020202020204" pitchFamily="34" charset="0"/>
              </a:rPr>
              <a:t>data</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represents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comparison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data</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from</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previous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years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whereas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latest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data</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based</a:t>
            </a:r>
            <a:r>
              <a:rPr lang="de-DE" dirty="0">
                <a:latin typeface="Arial" panose="020B0604020202020204" pitchFamily="34" charset="0"/>
                <a:cs typeface="Arial" panose="020B0604020202020204" pitchFamily="34" charset="0"/>
              </a:rPr>
              <a:t> on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data</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from</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recnet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reference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years</a:t>
            </a:r>
            <a:r>
              <a:rPr lang="de-DE" dirty="0">
                <a:latin typeface="Arial" panose="020B0604020202020204" pitchFamily="34" charset="0"/>
                <a:cs typeface="Arial" panose="020B0604020202020204" pitchFamily="34" charset="0"/>
              </a:rPr>
              <a:t>. Gov.t </a:t>
            </a:r>
            <a:r>
              <a:rPr lang="de-DE" dirty="0" err="1">
                <a:latin typeface="Arial" panose="020B0604020202020204" pitchFamily="34" charset="0"/>
                <a:cs typeface="Arial" panose="020B0604020202020204" pitchFamily="34" charset="0"/>
              </a:rPr>
              <a:t>spending</a:t>
            </a:r>
            <a:r>
              <a:rPr lang="de-DE" dirty="0">
                <a:latin typeface="Arial" panose="020B0604020202020204" pitchFamily="34" charset="0"/>
                <a:cs typeface="Arial" panose="020B0604020202020204" pitchFamily="34" charset="0"/>
              </a:rPr>
              <a:t> in </a:t>
            </a:r>
            <a:r>
              <a:rPr lang="de-DE" dirty="0" err="1">
                <a:latin typeface="Arial" panose="020B0604020202020204" pitchFamily="34" charset="0"/>
                <a:cs typeface="Arial" panose="020B0604020202020204" pitchFamily="34" charset="0"/>
              </a:rPr>
              <a:t>general</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has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been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stagnant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over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years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However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there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has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been</a:t>
            </a:r>
            <a:r>
              <a:rPr lang="de-DE" dirty="0">
                <a:latin typeface="Arial" panose="020B0604020202020204" pitchFamily="34" charset="0"/>
                <a:cs typeface="Arial" panose="020B0604020202020204" pitchFamily="34" charset="0"/>
              </a:rPr>
              <a:t> a </a:t>
            </a:r>
            <a:r>
              <a:rPr lang="de-DE" dirty="0" err="1">
                <a:latin typeface="Arial" panose="020B0604020202020204" pitchFamily="34" charset="0"/>
                <a:cs typeface="Arial" panose="020B0604020202020204" pitchFamily="34" charset="0"/>
              </a:rPr>
              <a:t>decrease</a:t>
            </a:r>
            <a:r>
              <a:rPr lang="de-DE" dirty="0">
                <a:latin typeface="Arial" panose="020B0604020202020204" pitchFamily="34" charset="0"/>
                <a:cs typeface="Arial" panose="020B0604020202020204" pitchFamily="34" charset="0"/>
              </a:rPr>
              <a:t> in </a:t>
            </a:r>
            <a:r>
              <a:rPr lang="de-DE" dirty="0" err="1">
                <a:latin typeface="Arial" panose="020B0604020202020204" pitchFamily="34" charset="0"/>
                <a:cs typeface="Arial" panose="020B0604020202020204" pitchFamily="34" charset="0"/>
              </a:rPr>
              <a:t>severe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food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insecurity</a:t>
            </a:r>
            <a:r>
              <a:rPr lang="de-DE" dirty="0">
                <a:latin typeface="Arial" panose="020B0604020202020204" pitchFamily="34" charset="0"/>
                <a:cs typeface="Arial" panose="020B0604020202020204" pitchFamily="34" charset="0"/>
              </a:rPr>
              <a:t> and </a:t>
            </a:r>
            <a:r>
              <a:rPr lang="de-DE" dirty="0" err="1">
                <a:latin typeface="Arial" panose="020B0604020202020204" pitchFamily="34" charset="0"/>
                <a:cs typeface="Arial" panose="020B0604020202020204" pitchFamily="34" charset="0"/>
              </a:rPr>
              <a:t>child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stunting</a:t>
            </a:r>
            <a:r>
              <a:rPr lang="de-DE" dirty="0">
                <a:latin typeface="Arial" panose="020B0604020202020204" pitchFamily="34" charset="0"/>
                <a:cs typeface="Arial" panose="020B0604020202020204" pitchFamily="34" charset="0"/>
              </a:rPr>
              <a:t>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national </a:t>
            </a:r>
            <a:r>
              <a:rPr lang="de-DE" dirty="0" err="1">
                <a:latin typeface="Arial" panose="020B0604020202020204" pitchFamily="34" charset="0"/>
                <a:cs typeface="Arial" panose="020B0604020202020204" pitchFamily="34" charset="0"/>
              </a:rPr>
              <a:t>level</a:t>
            </a:r>
            <a:r>
              <a:rPr lang="de-DE"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8B809D84-04DA-4515-A2FA-EF9ECA8B7B0C}"/>
              </a:ext>
            </a:extLst>
          </p:cNvPr>
          <p:cNvCxnSpPr/>
          <p:nvPr/>
        </p:nvCxnSpPr>
        <p:spPr>
          <a:xfrm>
            <a:off x="6348549" y="570411"/>
            <a:ext cx="43542" cy="5081452"/>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45651F2-C190-49D0-B9C2-167750E78DE8}"/>
              </a:ext>
            </a:extLst>
          </p:cNvPr>
          <p:cNvPicPr>
            <a:picLocks noChangeAspect="1"/>
          </p:cNvPicPr>
          <p:nvPr/>
        </p:nvPicPr>
        <p:blipFill rotWithShape="1">
          <a:blip r:embed="rId3"/>
          <a:srcRect l="29008" t="24444" r="30278" b="5807"/>
          <a:stretch/>
        </p:blipFill>
        <p:spPr>
          <a:xfrm>
            <a:off x="6688184" y="748419"/>
            <a:ext cx="4950822" cy="5300884"/>
          </a:xfrm>
          <a:prstGeom prst="rect">
            <a:avLst/>
          </a:prstGeom>
          <a:ln>
            <a:noFill/>
          </a:ln>
        </p:spPr>
      </p:pic>
      <p:sp>
        <p:nvSpPr>
          <p:cNvPr id="8" name="TextBox 7">
            <a:extLst>
              <a:ext uri="{FF2B5EF4-FFF2-40B4-BE49-F238E27FC236}">
                <a16:creationId xmlns:a16="http://schemas.microsoft.com/office/drawing/2014/main" id="{03432CC5-A0C3-4985-8017-3C0657F6DFA8}"/>
              </a:ext>
            </a:extLst>
          </p:cNvPr>
          <p:cNvSpPr txBox="1"/>
          <p:nvPr/>
        </p:nvSpPr>
        <p:spPr>
          <a:xfrm>
            <a:off x="5140234" y="6049303"/>
            <a:ext cx="2503714" cy="276999"/>
          </a:xfrm>
          <a:prstGeom prst="rect">
            <a:avLst/>
          </a:prstGeom>
          <a:noFill/>
        </p:spPr>
        <p:txBody>
          <a:bodyPr wrap="square" rtlCol="0">
            <a:spAutoFit/>
          </a:bodyPr>
          <a:lstStyle/>
          <a:p>
            <a:r>
              <a:rPr lang="de-DE" sz="1200" dirty="0"/>
              <a:t>Figure source: </a:t>
            </a:r>
            <a:r>
              <a:rPr lang="de-DE" sz="1200" dirty="0" err="1"/>
              <a:t>Cheema</a:t>
            </a:r>
            <a:r>
              <a:rPr lang="de-DE" sz="1200" dirty="0"/>
              <a:t> et al. (2021)</a:t>
            </a:r>
            <a:endParaRPr lang="en-US" sz="1200" dirty="0"/>
          </a:p>
        </p:txBody>
      </p:sp>
    </p:spTree>
    <p:extLst>
      <p:ext uri="{BB962C8B-B14F-4D97-AF65-F5344CB8AC3E}">
        <p14:creationId xmlns:p14="http://schemas.microsoft.com/office/powerpoint/2010/main" val="3842725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6EB72A-6555-4EFD-87C6-7BC16F07F1D2}"/>
              </a:ext>
            </a:extLst>
          </p:cNvPr>
          <p:cNvSpPr>
            <a:spLocks noGrp="1"/>
          </p:cNvSpPr>
          <p:nvPr>
            <p:ph type="sldNum" sz="quarter" idx="12"/>
          </p:nvPr>
        </p:nvSpPr>
        <p:spPr/>
        <p:txBody>
          <a:bodyPr/>
          <a:lstStyle/>
          <a:p>
            <a:fld id="{33B1D3DF-6A35-4B1E-91A8-6E4B9C352B0D}" type="slidenum">
              <a:rPr lang="en-GB" smtClean="0"/>
              <a:t>31</a:t>
            </a:fld>
            <a:endParaRPr lang="en-GB"/>
          </a:p>
        </p:txBody>
      </p:sp>
      <p:pic>
        <p:nvPicPr>
          <p:cNvPr id="3" name="Picture 2">
            <a:extLst>
              <a:ext uri="{FF2B5EF4-FFF2-40B4-BE49-F238E27FC236}">
                <a16:creationId xmlns:a16="http://schemas.microsoft.com/office/drawing/2014/main" id="{7F49178E-5535-4D2A-A191-739977FA876E}"/>
              </a:ext>
            </a:extLst>
          </p:cNvPr>
          <p:cNvPicPr>
            <a:picLocks noChangeAspect="1"/>
          </p:cNvPicPr>
          <p:nvPr/>
        </p:nvPicPr>
        <p:blipFill rotWithShape="1">
          <a:blip r:embed="rId2"/>
          <a:srcRect l="28809" t="45460" r="30436" b="27429"/>
          <a:stretch/>
        </p:blipFill>
        <p:spPr>
          <a:xfrm>
            <a:off x="592858" y="235130"/>
            <a:ext cx="4922182" cy="2046515"/>
          </a:xfrm>
          <a:prstGeom prst="rect">
            <a:avLst/>
          </a:prstGeom>
        </p:spPr>
      </p:pic>
      <p:pic>
        <p:nvPicPr>
          <p:cNvPr id="5" name="Picture 4">
            <a:extLst>
              <a:ext uri="{FF2B5EF4-FFF2-40B4-BE49-F238E27FC236}">
                <a16:creationId xmlns:a16="http://schemas.microsoft.com/office/drawing/2014/main" id="{F8F017DE-D9B5-4661-9CCF-7572C1F2E590}"/>
              </a:ext>
            </a:extLst>
          </p:cNvPr>
          <p:cNvPicPr>
            <a:picLocks noChangeAspect="1"/>
          </p:cNvPicPr>
          <p:nvPr/>
        </p:nvPicPr>
        <p:blipFill rotWithShape="1">
          <a:blip r:embed="rId3"/>
          <a:srcRect l="28611" t="49333" r="29801" b="18222"/>
          <a:stretch/>
        </p:blipFill>
        <p:spPr>
          <a:xfrm>
            <a:off x="5586550" y="235130"/>
            <a:ext cx="5760719" cy="2808900"/>
          </a:xfrm>
          <a:prstGeom prst="rect">
            <a:avLst/>
          </a:prstGeom>
        </p:spPr>
      </p:pic>
      <p:pic>
        <p:nvPicPr>
          <p:cNvPr id="6" name="Picture 5">
            <a:extLst>
              <a:ext uri="{FF2B5EF4-FFF2-40B4-BE49-F238E27FC236}">
                <a16:creationId xmlns:a16="http://schemas.microsoft.com/office/drawing/2014/main" id="{B7C0809E-9574-43C8-A6A0-19DED3A2D417}"/>
              </a:ext>
            </a:extLst>
          </p:cNvPr>
          <p:cNvPicPr>
            <a:picLocks noChangeAspect="1"/>
          </p:cNvPicPr>
          <p:nvPr/>
        </p:nvPicPr>
        <p:blipFill rotWithShape="1">
          <a:blip r:embed="rId4"/>
          <a:srcRect l="29048" t="39999" r="30199" b="31620"/>
          <a:stretch/>
        </p:blipFill>
        <p:spPr>
          <a:xfrm>
            <a:off x="519756" y="2281645"/>
            <a:ext cx="5031039" cy="2189751"/>
          </a:xfrm>
          <a:prstGeom prst="rect">
            <a:avLst/>
          </a:prstGeom>
        </p:spPr>
      </p:pic>
      <p:pic>
        <p:nvPicPr>
          <p:cNvPr id="7" name="Picture 6">
            <a:extLst>
              <a:ext uri="{FF2B5EF4-FFF2-40B4-BE49-F238E27FC236}">
                <a16:creationId xmlns:a16="http://schemas.microsoft.com/office/drawing/2014/main" id="{BE227FCB-A9DA-487D-82F1-079B5B323931}"/>
              </a:ext>
            </a:extLst>
          </p:cNvPr>
          <p:cNvPicPr>
            <a:picLocks noChangeAspect="1"/>
          </p:cNvPicPr>
          <p:nvPr/>
        </p:nvPicPr>
        <p:blipFill rotWithShape="1">
          <a:blip r:embed="rId5"/>
          <a:srcRect l="28889" t="46603" r="29881" b="30794"/>
          <a:stretch/>
        </p:blipFill>
        <p:spPr>
          <a:xfrm>
            <a:off x="352697" y="4471396"/>
            <a:ext cx="5273041" cy="1806739"/>
          </a:xfrm>
          <a:prstGeom prst="rect">
            <a:avLst/>
          </a:prstGeom>
        </p:spPr>
      </p:pic>
      <p:pic>
        <p:nvPicPr>
          <p:cNvPr id="8" name="Picture 7">
            <a:extLst>
              <a:ext uri="{FF2B5EF4-FFF2-40B4-BE49-F238E27FC236}">
                <a16:creationId xmlns:a16="http://schemas.microsoft.com/office/drawing/2014/main" id="{C8A4AADE-677F-44EE-BD12-A06D968AA8D5}"/>
              </a:ext>
            </a:extLst>
          </p:cNvPr>
          <p:cNvPicPr>
            <a:picLocks noChangeAspect="1"/>
          </p:cNvPicPr>
          <p:nvPr/>
        </p:nvPicPr>
        <p:blipFill rotWithShape="1">
          <a:blip r:embed="rId6"/>
          <a:srcRect l="29166" t="52254" r="29960" b="9588"/>
          <a:stretch/>
        </p:blipFill>
        <p:spPr>
          <a:xfrm>
            <a:off x="5875771" y="2910389"/>
            <a:ext cx="5471498" cy="3192594"/>
          </a:xfrm>
          <a:prstGeom prst="rect">
            <a:avLst/>
          </a:prstGeom>
        </p:spPr>
      </p:pic>
      <p:sp>
        <p:nvSpPr>
          <p:cNvPr id="9" name="TextBox 8">
            <a:extLst>
              <a:ext uri="{FF2B5EF4-FFF2-40B4-BE49-F238E27FC236}">
                <a16:creationId xmlns:a16="http://schemas.microsoft.com/office/drawing/2014/main" id="{6AA751E6-FB1D-474E-B14F-3CA04515166F}"/>
              </a:ext>
            </a:extLst>
          </p:cNvPr>
          <p:cNvSpPr txBox="1"/>
          <p:nvPr/>
        </p:nvSpPr>
        <p:spPr>
          <a:xfrm>
            <a:off x="8349343" y="6062365"/>
            <a:ext cx="2503714" cy="276999"/>
          </a:xfrm>
          <a:prstGeom prst="rect">
            <a:avLst/>
          </a:prstGeom>
          <a:noFill/>
        </p:spPr>
        <p:txBody>
          <a:bodyPr wrap="square" rtlCol="0">
            <a:spAutoFit/>
          </a:bodyPr>
          <a:lstStyle/>
          <a:p>
            <a:r>
              <a:rPr lang="de-DE" sz="1200" dirty="0"/>
              <a:t>Figure source: </a:t>
            </a:r>
            <a:r>
              <a:rPr lang="de-DE" sz="1200" dirty="0" err="1"/>
              <a:t>Cheema</a:t>
            </a:r>
            <a:r>
              <a:rPr lang="de-DE" sz="1200" dirty="0"/>
              <a:t> et al. (2021)</a:t>
            </a:r>
            <a:endParaRPr lang="en-US" sz="1200" dirty="0"/>
          </a:p>
        </p:txBody>
      </p:sp>
    </p:spTree>
    <p:extLst>
      <p:ext uri="{BB962C8B-B14F-4D97-AF65-F5344CB8AC3E}">
        <p14:creationId xmlns:p14="http://schemas.microsoft.com/office/powerpoint/2010/main" val="600163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D9850-BBF1-43D8-9C07-25F701C423D1}"/>
              </a:ext>
            </a:extLst>
          </p:cNvPr>
          <p:cNvSpPr>
            <a:spLocks noGrp="1"/>
          </p:cNvSpPr>
          <p:nvPr>
            <p:ph type="title"/>
          </p:nvPr>
        </p:nvSpPr>
        <p:spPr/>
        <p:txBody>
          <a:bodyPr/>
          <a:lstStyle/>
          <a:p>
            <a:r>
              <a:rPr lang="de-DE" dirty="0"/>
              <a:t>Summary</a:t>
            </a:r>
            <a:endParaRPr lang="en-US" dirty="0"/>
          </a:p>
        </p:txBody>
      </p:sp>
      <p:sp>
        <p:nvSpPr>
          <p:cNvPr id="3" name="Content Placeholder 2">
            <a:extLst>
              <a:ext uri="{FF2B5EF4-FFF2-40B4-BE49-F238E27FC236}">
                <a16:creationId xmlns:a16="http://schemas.microsoft.com/office/drawing/2014/main" id="{B7F1E239-D821-45B7-8FC2-AB710DC72182}"/>
              </a:ext>
            </a:extLst>
          </p:cNvPr>
          <p:cNvSpPr>
            <a:spLocks noGrp="1"/>
          </p:cNvSpPr>
          <p:nvPr>
            <p:ph idx="1"/>
          </p:nvPr>
        </p:nvSpPr>
        <p:spPr>
          <a:xfrm>
            <a:off x="5721530" y="1365394"/>
            <a:ext cx="5434149" cy="4458186"/>
          </a:xfrm>
        </p:spPr>
        <p:txBody>
          <a:bodyPr/>
          <a:lstStyle/>
          <a:p>
            <a:r>
              <a:rPr lang="de-DE" dirty="0"/>
              <a:t>- All </a:t>
            </a:r>
            <a:r>
              <a:rPr lang="de-DE" dirty="0" err="1"/>
              <a:t>these</a:t>
            </a:r>
            <a:r>
              <a:rPr lang="de-DE" dirty="0"/>
              <a:t> </a:t>
            </a:r>
            <a:r>
              <a:rPr lang="de-DE" dirty="0" err="1"/>
              <a:t>indicators</a:t>
            </a:r>
            <a:r>
              <a:rPr lang="de-DE" dirty="0"/>
              <a:t> </a:t>
            </a:r>
            <a:r>
              <a:rPr lang="de-DE" dirty="0" err="1"/>
              <a:t>represents</a:t>
            </a:r>
            <a:r>
              <a:rPr lang="de-DE" dirty="0"/>
              <a:t> </a:t>
            </a:r>
            <a:r>
              <a:rPr lang="de-DE" dirty="0" err="1"/>
              <a:t>that</a:t>
            </a:r>
            <a:r>
              <a:rPr lang="de-DE" dirty="0"/>
              <a:t> SDGs </a:t>
            </a:r>
            <a:r>
              <a:rPr lang="de-DE" dirty="0" err="1"/>
              <a:t>cover</a:t>
            </a:r>
            <a:r>
              <a:rPr lang="de-DE" dirty="0"/>
              <a:t> a </a:t>
            </a:r>
            <a:r>
              <a:rPr lang="de-DE" dirty="0" err="1"/>
              <a:t>wide</a:t>
            </a:r>
            <a:r>
              <a:rPr lang="de-DE" dirty="0"/>
              <a:t> </a:t>
            </a:r>
            <a:r>
              <a:rPr lang="de-DE" dirty="0" err="1"/>
              <a:t>range</a:t>
            </a:r>
            <a:r>
              <a:rPr lang="de-DE" dirty="0"/>
              <a:t> </a:t>
            </a:r>
            <a:r>
              <a:rPr lang="de-DE" dirty="0" err="1"/>
              <a:t>of</a:t>
            </a:r>
            <a:r>
              <a:rPr lang="de-DE" dirty="0"/>
              <a:t> social, </a:t>
            </a:r>
            <a:r>
              <a:rPr lang="de-DE" dirty="0" err="1"/>
              <a:t>economic</a:t>
            </a:r>
            <a:r>
              <a:rPr lang="de-DE" dirty="0"/>
              <a:t> and environmental </a:t>
            </a:r>
            <a:r>
              <a:rPr lang="de-DE" dirty="0" err="1"/>
              <a:t>indicators</a:t>
            </a:r>
            <a:r>
              <a:rPr lang="de-DE" dirty="0"/>
              <a:t>. </a:t>
            </a:r>
          </a:p>
          <a:p>
            <a:endParaRPr lang="en-US" dirty="0"/>
          </a:p>
        </p:txBody>
      </p:sp>
      <p:sp>
        <p:nvSpPr>
          <p:cNvPr id="4" name="Slide Number Placeholder 3">
            <a:extLst>
              <a:ext uri="{FF2B5EF4-FFF2-40B4-BE49-F238E27FC236}">
                <a16:creationId xmlns:a16="http://schemas.microsoft.com/office/drawing/2014/main" id="{8F80D252-C0AF-4493-B359-1B12BAD68A1B}"/>
              </a:ext>
            </a:extLst>
          </p:cNvPr>
          <p:cNvSpPr>
            <a:spLocks noGrp="1"/>
          </p:cNvSpPr>
          <p:nvPr>
            <p:ph type="sldNum" sz="quarter" idx="12"/>
          </p:nvPr>
        </p:nvSpPr>
        <p:spPr/>
        <p:txBody>
          <a:bodyPr/>
          <a:lstStyle/>
          <a:p>
            <a:fld id="{33B1D3DF-6A35-4B1E-91A8-6E4B9C352B0D}" type="slidenum">
              <a:rPr lang="en-GB" smtClean="0"/>
              <a:t>32</a:t>
            </a:fld>
            <a:endParaRPr lang="en-GB"/>
          </a:p>
        </p:txBody>
      </p:sp>
      <p:pic>
        <p:nvPicPr>
          <p:cNvPr id="5" name="Picture 4">
            <a:extLst>
              <a:ext uri="{FF2B5EF4-FFF2-40B4-BE49-F238E27FC236}">
                <a16:creationId xmlns:a16="http://schemas.microsoft.com/office/drawing/2014/main" id="{25331159-C9BB-4B65-BB08-CC992A5816A5}"/>
              </a:ext>
            </a:extLst>
          </p:cNvPr>
          <p:cNvPicPr>
            <a:picLocks noChangeAspect="1"/>
          </p:cNvPicPr>
          <p:nvPr/>
        </p:nvPicPr>
        <p:blipFill rotWithShape="1">
          <a:blip r:embed="rId2"/>
          <a:srcRect l="29048" t="36635" r="29802" b="41714"/>
          <a:stretch/>
        </p:blipFill>
        <p:spPr>
          <a:xfrm>
            <a:off x="452846" y="1293222"/>
            <a:ext cx="5159829" cy="1696723"/>
          </a:xfrm>
          <a:prstGeom prst="rect">
            <a:avLst/>
          </a:prstGeom>
        </p:spPr>
      </p:pic>
      <p:pic>
        <p:nvPicPr>
          <p:cNvPr id="6" name="Picture 5">
            <a:extLst>
              <a:ext uri="{FF2B5EF4-FFF2-40B4-BE49-F238E27FC236}">
                <a16:creationId xmlns:a16="http://schemas.microsoft.com/office/drawing/2014/main" id="{259DDEBA-7B2B-4F7B-8D8A-9FF561AE3A5E}"/>
              </a:ext>
            </a:extLst>
          </p:cNvPr>
          <p:cNvPicPr>
            <a:picLocks noChangeAspect="1"/>
          </p:cNvPicPr>
          <p:nvPr/>
        </p:nvPicPr>
        <p:blipFill rotWithShape="1">
          <a:blip r:embed="rId3"/>
          <a:srcRect l="28929" t="33968" r="29563" b="34603"/>
          <a:stretch/>
        </p:blipFill>
        <p:spPr>
          <a:xfrm>
            <a:off x="352698" y="3056709"/>
            <a:ext cx="5299166" cy="2507732"/>
          </a:xfrm>
          <a:prstGeom prst="rect">
            <a:avLst/>
          </a:prstGeom>
        </p:spPr>
      </p:pic>
      <p:sp>
        <p:nvSpPr>
          <p:cNvPr id="7" name="TextBox 6">
            <a:extLst>
              <a:ext uri="{FF2B5EF4-FFF2-40B4-BE49-F238E27FC236}">
                <a16:creationId xmlns:a16="http://schemas.microsoft.com/office/drawing/2014/main" id="{BFDFE47E-E487-4041-94E1-6C433860F28C}"/>
              </a:ext>
            </a:extLst>
          </p:cNvPr>
          <p:cNvSpPr txBox="1"/>
          <p:nvPr/>
        </p:nvSpPr>
        <p:spPr>
          <a:xfrm>
            <a:off x="1750424" y="5685080"/>
            <a:ext cx="2503714" cy="276999"/>
          </a:xfrm>
          <a:prstGeom prst="rect">
            <a:avLst/>
          </a:prstGeom>
          <a:noFill/>
        </p:spPr>
        <p:txBody>
          <a:bodyPr wrap="square" rtlCol="0">
            <a:spAutoFit/>
          </a:bodyPr>
          <a:lstStyle/>
          <a:p>
            <a:r>
              <a:rPr lang="de-DE" sz="1200" dirty="0"/>
              <a:t>Figure source: </a:t>
            </a:r>
            <a:r>
              <a:rPr lang="de-DE" sz="1200" dirty="0" err="1"/>
              <a:t>Cheema</a:t>
            </a:r>
            <a:r>
              <a:rPr lang="de-DE" sz="1200" dirty="0"/>
              <a:t> et al. (2021)</a:t>
            </a:r>
            <a:endParaRPr lang="en-US" sz="1200" dirty="0"/>
          </a:p>
        </p:txBody>
      </p:sp>
    </p:spTree>
    <p:extLst>
      <p:ext uri="{BB962C8B-B14F-4D97-AF65-F5344CB8AC3E}">
        <p14:creationId xmlns:p14="http://schemas.microsoft.com/office/powerpoint/2010/main" val="2528315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D9850-BBF1-43D8-9C07-25F701C423D1}"/>
              </a:ext>
            </a:extLst>
          </p:cNvPr>
          <p:cNvSpPr>
            <a:spLocks noGrp="1"/>
          </p:cNvSpPr>
          <p:nvPr>
            <p:ph type="title"/>
          </p:nvPr>
        </p:nvSpPr>
        <p:spPr/>
        <p:txBody>
          <a:bodyPr/>
          <a:lstStyle/>
          <a:p>
            <a:r>
              <a:rPr lang="de-DE" dirty="0"/>
              <a:t>Summary</a:t>
            </a:r>
            <a:endParaRPr lang="en-US" dirty="0"/>
          </a:p>
        </p:txBody>
      </p:sp>
      <p:sp>
        <p:nvSpPr>
          <p:cNvPr id="3" name="Content Placeholder 2">
            <a:extLst>
              <a:ext uri="{FF2B5EF4-FFF2-40B4-BE49-F238E27FC236}">
                <a16:creationId xmlns:a16="http://schemas.microsoft.com/office/drawing/2014/main" id="{B7F1E239-D821-45B7-8FC2-AB710DC72182}"/>
              </a:ext>
            </a:extLst>
          </p:cNvPr>
          <p:cNvSpPr>
            <a:spLocks noGrp="1"/>
          </p:cNvSpPr>
          <p:nvPr>
            <p:ph idx="1"/>
          </p:nvPr>
        </p:nvSpPr>
        <p:spPr>
          <a:xfrm>
            <a:off x="5721530" y="1365394"/>
            <a:ext cx="5434149" cy="4458186"/>
          </a:xfrm>
        </p:spPr>
        <p:txBody>
          <a:bodyPr/>
          <a:lstStyle/>
          <a:p>
            <a:r>
              <a:rPr lang="de-DE" dirty="0"/>
              <a:t>- Pakistan </a:t>
            </a:r>
            <a:r>
              <a:rPr lang="de-DE" dirty="0" err="1"/>
              <a:t>has</a:t>
            </a:r>
            <a:r>
              <a:rPr lang="de-DE" dirty="0"/>
              <a:t> </a:t>
            </a:r>
            <a:r>
              <a:rPr lang="de-DE" dirty="0" err="1"/>
              <a:t>shown</a:t>
            </a:r>
            <a:r>
              <a:rPr lang="de-DE" dirty="0"/>
              <a:t> </a:t>
            </a:r>
            <a:r>
              <a:rPr lang="de-DE" dirty="0" err="1"/>
              <a:t>improvement</a:t>
            </a:r>
            <a:r>
              <a:rPr lang="de-DE" dirty="0"/>
              <a:t> on </a:t>
            </a:r>
            <a:r>
              <a:rPr lang="de-DE" dirty="0" err="1"/>
              <a:t>some</a:t>
            </a:r>
            <a:r>
              <a:rPr lang="de-DE" dirty="0"/>
              <a:t> </a:t>
            </a:r>
            <a:r>
              <a:rPr lang="de-DE" dirty="0" err="1"/>
              <a:t>indicators</a:t>
            </a:r>
            <a:r>
              <a:rPr lang="de-DE" dirty="0"/>
              <a:t> but </a:t>
            </a:r>
            <a:r>
              <a:rPr lang="de-DE" dirty="0" err="1"/>
              <a:t>there‘s</a:t>
            </a:r>
            <a:r>
              <a:rPr lang="de-DE" dirty="0"/>
              <a:t> still a </a:t>
            </a:r>
            <a:r>
              <a:rPr lang="de-DE" dirty="0" err="1"/>
              <a:t>long</a:t>
            </a:r>
            <a:r>
              <a:rPr lang="de-DE" dirty="0"/>
              <a:t> </a:t>
            </a:r>
            <a:r>
              <a:rPr lang="de-DE" dirty="0" err="1"/>
              <a:t>way</a:t>
            </a:r>
            <a:r>
              <a:rPr lang="de-DE" dirty="0"/>
              <a:t> </a:t>
            </a:r>
            <a:r>
              <a:rPr lang="de-DE" dirty="0" err="1"/>
              <a:t>to</a:t>
            </a:r>
            <a:r>
              <a:rPr lang="de-DE" dirty="0"/>
              <a:t> </a:t>
            </a:r>
            <a:r>
              <a:rPr lang="de-DE" dirty="0" err="1"/>
              <a:t>go</a:t>
            </a:r>
            <a:r>
              <a:rPr lang="de-DE" dirty="0"/>
              <a:t>. </a:t>
            </a:r>
          </a:p>
          <a:p>
            <a:r>
              <a:rPr lang="de-DE" dirty="0"/>
              <a:t>- Most </a:t>
            </a:r>
            <a:r>
              <a:rPr lang="de-DE" dirty="0" err="1"/>
              <a:t>of</a:t>
            </a:r>
            <a:r>
              <a:rPr lang="de-DE" dirty="0"/>
              <a:t> </a:t>
            </a:r>
            <a:r>
              <a:rPr lang="de-DE" dirty="0" err="1"/>
              <a:t>the</a:t>
            </a:r>
            <a:r>
              <a:rPr lang="de-DE" dirty="0"/>
              <a:t> </a:t>
            </a:r>
            <a:r>
              <a:rPr lang="de-DE" dirty="0" err="1"/>
              <a:t>progress</a:t>
            </a:r>
            <a:r>
              <a:rPr lang="de-DE" dirty="0"/>
              <a:t> </a:t>
            </a:r>
            <a:r>
              <a:rPr lang="de-DE" dirty="0" err="1"/>
              <a:t>has</a:t>
            </a:r>
            <a:r>
              <a:rPr lang="de-DE" dirty="0"/>
              <a:t> </a:t>
            </a:r>
            <a:r>
              <a:rPr lang="de-DE" dirty="0" err="1"/>
              <a:t>been</a:t>
            </a:r>
            <a:r>
              <a:rPr lang="de-DE" dirty="0"/>
              <a:t> </a:t>
            </a:r>
            <a:r>
              <a:rPr lang="de-DE" dirty="0" err="1"/>
              <a:t>made</a:t>
            </a:r>
            <a:r>
              <a:rPr lang="de-DE" dirty="0"/>
              <a:t> </a:t>
            </a:r>
            <a:r>
              <a:rPr lang="de-DE" dirty="0" err="1"/>
              <a:t>for</a:t>
            </a:r>
            <a:r>
              <a:rPr lang="de-DE" dirty="0"/>
              <a:t> </a:t>
            </a:r>
            <a:r>
              <a:rPr lang="de-DE" dirty="0" err="1"/>
              <a:t>goal</a:t>
            </a:r>
            <a:r>
              <a:rPr lang="de-DE" dirty="0"/>
              <a:t> 13, 12, 10 and </a:t>
            </a:r>
            <a:r>
              <a:rPr lang="de-DE" dirty="0" err="1"/>
              <a:t>goal</a:t>
            </a:r>
            <a:r>
              <a:rPr lang="de-DE" dirty="0"/>
              <a:t> 1. </a:t>
            </a:r>
          </a:p>
          <a:p>
            <a:endParaRPr lang="de-DE" dirty="0"/>
          </a:p>
          <a:p>
            <a:endParaRPr lang="en-US" dirty="0"/>
          </a:p>
        </p:txBody>
      </p:sp>
      <p:sp>
        <p:nvSpPr>
          <p:cNvPr id="4" name="Slide Number Placeholder 3">
            <a:extLst>
              <a:ext uri="{FF2B5EF4-FFF2-40B4-BE49-F238E27FC236}">
                <a16:creationId xmlns:a16="http://schemas.microsoft.com/office/drawing/2014/main" id="{8F80D252-C0AF-4493-B359-1B12BAD68A1B}"/>
              </a:ext>
            </a:extLst>
          </p:cNvPr>
          <p:cNvSpPr>
            <a:spLocks noGrp="1"/>
          </p:cNvSpPr>
          <p:nvPr>
            <p:ph type="sldNum" sz="quarter" idx="12"/>
          </p:nvPr>
        </p:nvSpPr>
        <p:spPr/>
        <p:txBody>
          <a:bodyPr/>
          <a:lstStyle/>
          <a:p>
            <a:fld id="{33B1D3DF-6A35-4B1E-91A8-6E4B9C352B0D}" type="slidenum">
              <a:rPr lang="en-GB" smtClean="0"/>
              <a:t>33</a:t>
            </a:fld>
            <a:endParaRPr lang="en-GB"/>
          </a:p>
        </p:txBody>
      </p:sp>
      <p:pic>
        <p:nvPicPr>
          <p:cNvPr id="7" name="Picture 6">
            <a:extLst>
              <a:ext uri="{FF2B5EF4-FFF2-40B4-BE49-F238E27FC236}">
                <a16:creationId xmlns:a16="http://schemas.microsoft.com/office/drawing/2014/main" id="{6D2992CB-AA7F-4701-BF67-EBDCA52E910E}"/>
              </a:ext>
            </a:extLst>
          </p:cNvPr>
          <p:cNvPicPr>
            <a:picLocks noChangeAspect="1"/>
          </p:cNvPicPr>
          <p:nvPr/>
        </p:nvPicPr>
        <p:blipFill rotWithShape="1">
          <a:blip r:embed="rId2"/>
          <a:srcRect l="57143" t="32698" r="14484" b="16889"/>
          <a:stretch/>
        </p:blipFill>
        <p:spPr>
          <a:xfrm>
            <a:off x="966651" y="1136468"/>
            <a:ext cx="4502331" cy="4999790"/>
          </a:xfrm>
          <a:prstGeom prst="rect">
            <a:avLst/>
          </a:prstGeom>
        </p:spPr>
      </p:pic>
      <p:sp>
        <p:nvSpPr>
          <p:cNvPr id="8" name="TextBox 7">
            <a:extLst>
              <a:ext uri="{FF2B5EF4-FFF2-40B4-BE49-F238E27FC236}">
                <a16:creationId xmlns:a16="http://schemas.microsoft.com/office/drawing/2014/main" id="{13DDB6EB-A0CA-47EC-AAD1-9D871827E797}"/>
              </a:ext>
            </a:extLst>
          </p:cNvPr>
          <p:cNvSpPr txBox="1"/>
          <p:nvPr/>
        </p:nvSpPr>
        <p:spPr>
          <a:xfrm>
            <a:off x="1965959" y="5997758"/>
            <a:ext cx="2503714" cy="276999"/>
          </a:xfrm>
          <a:prstGeom prst="rect">
            <a:avLst/>
          </a:prstGeom>
          <a:noFill/>
        </p:spPr>
        <p:txBody>
          <a:bodyPr wrap="square" rtlCol="0">
            <a:spAutoFit/>
          </a:bodyPr>
          <a:lstStyle/>
          <a:p>
            <a:r>
              <a:rPr lang="de-DE" sz="1200" dirty="0"/>
              <a:t>Figure source: </a:t>
            </a:r>
            <a:r>
              <a:rPr lang="de-DE" sz="1200" dirty="0" err="1"/>
              <a:t>Cheema</a:t>
            </a:r>
            <a:r>
              <a:rPr lang="de-DE" sz="1200" dirty="0"/>
              <a:t> et al. (2021)</a:t>
            </a:r>
            <a:endParaRPr lang="en-US" sz="1200" dirty="0"/>
          </a:p>
        </p:txBody>
      </p:sp>
    </p:spTree>
    <p:extLst>
      <p:ext uri="{BB962C8B-B14F-4D97-AF65-F5344CB8AC3E}">
        <p14:creationId xmlns:p14="http://schemas.microsoft.com/office/powerpoint/2010/main" val="1887564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27C122-2DF2-49C2-9F38-B51C515A27B6}"/>
              </a:ext>
            </a:extLst>
          </p:cNvPr>
          <p:cNvSpPr>
            <a:spLocks noGrp="1"/>
          </p:cNvSpPr>
          <p:nvPr>
            <p:ph type="sldNum" sz="quarter" idx="12"/>
          </p:nvPr>
        </p:nvSpPr>
        <p:spPr/>
        <p:txBody>
          <a:bodyPr/>
          <a:lstStyle/>
          <a:p>
            <a:fld id="{33B1D3DF-6A35-4B1E-91A8-6E4B9C352B0D}" type="slidenum">
              <a:rPr lang="en-GB" smtClean="0"/>
              <a:pPr/>
              <a:t>34</a:t>
            </a:fld>
            <a:endParaRPr lang="en-GB" dirty="0"/>
          </a:p>
        </p:txBody>
      </p:sp>
      <p:sp>
        <p:nvSpPr>
          <p:cNvPr id="4" name="Title 3">
            <a:extLst>
              <a:ext uri="{FF2B5EF4-FFF2-40B4-BE49-F238E27FC236}">
                <a16:creationId xmlns:a16="http://schemas.microsoft.com/office/drawing/2014/main" id="{453F113F-C3FE-481B-BA52-221C9267BC56}"/>
              </a:ext>
            </a:extLst>
          </p:cNvPr>
          <p:cNvSpPr>
            <a:spLocks noGrp="1"/>
          </p:cNvSpPr>
          <p:nvPr>
            <p:ph type="title"/>
          </p:nvPr>
        </p:nvSpPr>
        <p:spPr>
          <a:xfrm>
            <a:off x="1200541" y="835873"/>
            <a:ext cx="10583870" cy="3901590"/>
          </a:xfrm>
        </p:spPr>
        <p:txBody>
          <a:bodyPr/>
          <a:lstStyle/>
          <a:p>
            <a:r>
              <a:rPr lang="de-DE" dirty="0" err="1"/>
              <a:t>Discussion</a:t>
            </a:r>
            <a:r>
              <a:rPr lang="de-DE" dirty="0"/>
              <a:t> Question:</a:t>
            </a:r>
            <a:br>
              <a:rPr lang="de-DE" dirty="0"/>
            </a:br>
            <a:br>
              <a:rPr lang="de-DE" dirty="0"/>
            </a:br>
            <a:r>
              <a:rPr lang="de-DE" dirty="0"/>
              <a:t>1. Do </a:t>
            </a:r>
            <a:r>
              <a:rPr lang="de-DE" dirty="0" err="1"/>
              <a:t>you</a:t>
            </a:r>
            <a:r>
              <a:rPr lang="de-DE" dirty="0"/>
              <a:t> </a:t>
            </a:r>
            <a:r>
              <a:rPr lang="de-DE" dirty="0" err="1"/>
              <a:t>think</a:t>
            </a:r>
            <a:r>
              <a:rPr lang="de-DE" dirty="0"/>
              <a:t> Pakistan </a:t>
            </a:r>
            <a:r>
              <a:rPr lang="de-DE" dirty="0" err="1"/>
              <a:t>would</a:t>
            </a:r>
            <a:r>
              <a:rPr lang="de-DE" dirty="0"/>
              <a:t> </a:t>
            </a:r>
            <a:r>
              <a:rPr lang="de-DE" dirty="0" err="1"/>
              <a:t>be</a:t>
            </a:r>
            <a:r>
              <a:rPr lang="de-DE" dirty="0"/>
              <a:t> </a:t>
            </a:r>
            <a:r>
              <a:rPr lang="de-DE" dirty="0" err="1"/>
              <a:t>able</a:t>
            </a:r>
            <a:r>
              <a:rPr lang="de-DE" dirty="0"/>
              <a:t> </a:t>
            </a:r>
            <a:r>
              <a:rPr lang="de-DE" dirty="0" err="1"/>
              <a:t>to</a:t>
            </a:r>
            <a:r>
              <a:rPr lang="de-DE" dirty="0"/>
              <a:t> </a:t>
            </a:r>
            <a:r>
              <a:rPr lang="de-DE" dirty="0" err="1"/>
              <a:t>meet</a:t>
            </a:r>
            <a:r>
              <a:rPr lang="de-DE" dirty="0"/>
              <a:t> all </a:t>
            </a:r>
            <a:r>
              <a:rPr lang="de-DE" dirty="0" err="1"/>
              <a:t>or</a:t>
            </a:r>
            <a:r>
              <a:rPr lang="de-DE" dirty="0"/>
              <a:t> </a:t>
            </a:r>
            <a:r>
              <a:rPr lang="de-DE" dirty="0" err="1"/>
              <a:t>some</a:t>
            </a:r>
            <a:r>
              <a:rPr lang="de-DE" dirty="0"/>
              <a:t> of </a:t>
            </a:r>
            <a:r>
              <a:rPr lang="de-DE" dirty="0" err="1"/>
              <a:t>the</a:t>
            </a:r>
            <a:r>
              <a:rPr lang="de-DE" dirty="0"/>
              <a:t> SDGs </a:t>
            </a:r>
            <a:r>
              <a:rPr lang="de-DE" dirty="0" err="1"/>
              <a:t>by</a:t>
            </a:r>
            <a:r>
              <a:rPr lang="de-DE" dirty="0"/>
              <a:t> 2030?</a:t>
            </a:r>
            <a:br>
              <a:rPr lang="de-DE" dirty="0"/>
            </a:br>
            <a:br>
              <a:rPr lang="de-DE" dirty="0"/>
            </a:br>
            <a:r>
              <a:rPr lang="de-DE" dirty="0"/>
              <a:t>2. </a:t>
            </a:r>
            <a:r>
              <a:rPr lang="de-DE" dirty="0" err="1"/>
              <a:t>Which</a:t>
            </a:r>
            <a:r>
              <a:rPr lang="de-DE" dirty="0"/>
              <a:t> </a:t>
            </a:r>
            <a:r>
              <a:rPr lang="de-DE" dirty="0" err="1"/>
              <a:t>actions</a:t>
            </a:r>
            <a:r>
              <a:rPr lang="de-DE" dirty="0"/>
              <a:t> do </a:t>
            </a:r>
            <a:r>
              <a:rPr lang="de-DE" dirty="0" err="1"/>
              <a:t>you</a:t>
            </a:r>
            <a:r>
              <a:rPr lang="de-DE" dirty="0"/>
              <a:t> </a:t>
            </a:r>
            <a:r>
              <a:rPr lang="de-DE" dirty="0" err="1"/>
              <a:t>think</a:t>
            </a:r>
            <a:r>
              <a:rPr lang="de-DE" dirty="0"/>
              <a:t> </a:t>
            </a:r>
            <a:r>
              <a:rPr lang="de-DE" dirty="0" err="1"/>
              <a:t>are</a:t>
            </a:r>
            <a:r>
              <a:rPr lang="de-DE" dirty="0"/>
              <a:t> </a:t>
            </a:r>
            <a:r>
              <a:rPr lang="de-DE" dirty="0" err="1"/>
              <a:t>needed</a:t>
            </a:r>
            <a:r>
              <a:rPr lang="de-DE" dirty="0"/>
              <a:t> </a:t>
            </a:r>
            <a:r>
              <a:rPr lang="de-DE" dirty="0" err="1"/>
              <a:t>to</a:t>
            </a:r>
            <a:r>
              <a:rPr lang="de-DE" dirty="0"/>
              <a:t> </a:t>
            </a:r>
            <a:r>
              <a:rPr lang="de-DE" dirty="0" err="1"/>
              <a:t>achieve</a:t>
            </a:r>
            <a:r>
              <a:rPr lang="de-DE" dirty="0"/>
              <a:t> </a:t>
            </a:r>
            <a:r>
              <a:rPr lang="de-DE" dirty="0" err="1"/>
              <a:t>some</a:t>
            </a:r>
            <a:r>
              <a:rPr lang="de-DE" dirty="0"/>
              <a:t> </a:t>
            </a:r>
            <a:r>
              <a:rPr lang="de-DE" dirty="0" err="1"/>
              <a:t>of</a:t>
            </a:r>
            <a:r>
              <a:rPr lang="de-DE" dirty="0"/>
              <a:t> </a:t>
            </a:r>
            <a:r>
              <a:rPr lang="de-DE" dirty="0" err="1"/>
              <a:t>the</a:t>
            </a:r>
            <a:r>
              <a:rPr lang="de-DE" dirty="0"/>
              <a:t> SDGs </a:t>
            </a:r>
            <a:r>
              <a:rPr lang="de-DE" dirty="0" err="1"/>
              <a:t>by</a:t>
            </a:r>
            <a:r>
              <a:rPr lang="de-DE" dirty="0"/>
              <a:t> 2030? </a:t>
            </a:r>
            <a:endParaRPr lang="en-US" dirty="0"/>
          </a:p>
        </p:txBody>
      </p:sp>
    </p:spTree>
    <p:extLst>
      <p:ext uri="{BB962C8B-B14F-4D97-AF65-F5344CB8AC3E}">
        <p14:creationId xmlns:p14="http://schemas.microsoft.com/office/powerpoint/2010/main" val="3070815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D693E-6532-488A-B757-B3EEF10691FE}"/>
              </a:ext>
            </a:extLst>
          </p:cNvPr>
          <p:cNvSpPr>
            <a:spLocks noGrp="1"/>
          </p:cNvSpPr>
          <p:nvPr>
            <p:ph type="title"/>
          </p:nvPr>
        </p:nvSpPr>
        <p:spPr/>
        <p:txBody>
          <a:bodyPr/>
          <a:lstStyle/>
          <a:p>
            <a:r>
              <a:rPr lang="de-DE" dirty="0"/>
              <a:t>Optional: Home </a:t>
            </a:r>
            <a:r>
              <a:rPr lang="de-DE" dirty="0" err="1"/>
              <a:t>task</a:t>
            </a:r>
            <a:endParaRPr lang="en-US" dirty="0"/>
          </a:p>
        </p:txBody>
      </p:sp>
      <p:sp>
        <p:nvSpPr>
          <p:cNvPr id="4" name="Slide Number Placeholder 3">
            <a:extLst>
              <a:ext uri="{FF2B5EF4-FFF2-40B4-BE49-F238E27FC236}">
                <a16:creationId xmlns:a16="http://schemas.microsoft.com/office/drawing/2014/main" id="{F95480C8-BFAE-4194-BA06-58B1BC1D7706}"/>
              </a:ext>
            </a:extLst>
          </p:cNvPr>
          <p:cNvSpPr>
            <a:spLocks noGrp="1"/>
          </p:cNvSpPr>
          <p:nvPr>
            <p:ph type="sldNum" sz="quarter" idx="12"/>
          </p:nvPr>
        </p:nvSpPr>
        <p:spPr/>
        <p:txBody>
          <a:bodyPr/>
          <a:lstStyle/>
          <a:p>
            <a:fld id="{33B1D3DF-6A35-4B1E-91A8-6E4B9C352B0D}" type="slidenum">
              <a:rPr lang="en-GB" smtClean="0"/>
              <a:t>35</a:t>
            </a:fld>
            <a:endParaRPr lang="en-GB"/>
          </a:p>
        </p:txBody>
      </p:sp>
      <p:pic>
        <p:nvPicPr>
          <p:cNvPr id="5" name="Picture 4">
            <a:extLst>
              <a:ext uri="{FF2B5EF4-FFF2-40B4-BE49-F238E27FC236}">
                <a16:creationId xmlns:a16="http://schemas.microsoft.com/office/drawing/2014/main" id="{DBC537FB-9889-4CE7-A4B9-C006C3DB22C8}"/>
              </a:ext>
            </a:extLst>
          </p:cNvPr>
          <p:cNvPicPr>
            <a:picLocks noChangeAspect="1"/>
          </p:cNvPicPr>
          <p:nvPr/>
        </p:nvPicPr>
        <p:blipFill rotWithShape="1">
          <a:blip r:embed="rId2"/>
          <a:srcRect l="9325" t="23175" r="10714" b="6349"/>
          <a:stretch/>
        </p:blipFill>
        <p:spPr>
          <a:xfrm>
            <a:off x="1362891" y="1093336"/>
            <a:ext cx="9122229" cy="5025148"/>
          </a:xfrm>
          <a:prstGeom prst="rect">
            <a:avLst/>
          </a:prstGeom>
        </p:spPr>
      </p:pic>
      <p:sp>
        <p:nvSpPr>
          <p:cNvPr id="6" name="TextBox 5">
            <a:extLst>
              <a:ext uri="{FF2B5EF4-FFF2-40B4-BE49-F238E27FC236}">
                <a16:creationId xmlns:a16="http://schemas.microsoft.com/office/drawing/2014/main" id="{FC044419-9570-4E0A-B2C0-50F77288D461}"/>
              </a:ext>
            </a:extLst>
          </p:cNvPr>
          <p:cNvSpPr txBox="1"/>
          <p:nvPr/>
        </p:nvSpPr>
        <p:spPr>
          <a:xfrm>
            <a:off x="4506686" y="6105421"/>
            <a:ext cx="2921725" cy="261610"/>
          </a:xfrm>
          <a:prstGeom prst="rect">
            <a:avLst/>
          </a:prstGeom>
          <a:noFill/>
        </p:spPr>
        <p:txBody>
          <a:bodyPr wrap="square" rtlCol="0">
            <a:spAutoFit/>
          </a:bodyPr>
          <a:lstStyle/>
          <a:p>
            <a:r>
              <a:rPr lang="de-DE" sz="1100" dirty="0" err="1"/>
              <a:t>Adopted</a:t>
            </a:r>
            <a:r>
              <a:rPr lang="de-DE" sz="1100" dirty="0"/>
              <a:t> </a:t>
            </a:r>
            <a:r>
              <a:rPr lang="de-DE" sz="1100" dirty="0" err="1"/>
              <a:t>from</a:t>
            </a:r>
            <a:r>
              <a:rPr lang="de-DE" sz="1100" dirty="0"/>
              <a:t> </a:t>
            </a:r>
            <a:r>
              <a:rPr lang="de-DE" sz="1100" dirty="0" err="1"/>
              <a:t>UN‘s</a:t>
            </a:r>
            <a:r>
              <a:rPr lang="de-DE" sz="1100" dirty="0"/>
              <a:t> Teachers </a:t>
            </a:r>
            <a:r>
              <a:rPr lang="de-DE" sz="1100" dirty="0" err="1"/>
              <a:t>guide</a:t>
            </a:r>
            <a:r>
              <a:rPr lang="de-DE" sz="1100" dirty="0"/>
              <a:t> on </a:t>
            </a:r>
            <a:r>
              <a:rPr lang="de-DE" sz="1100" dirty="0" err="1"/>
              <a:t>the</a:t>
            </a:r>
            <a:r>
              <a:rPr lang="de-DE" sz="1100" dirty="0"/>
              <a:t> SDGs</a:t>
            </a:r>
            <a:endParaRPr lang="en-US" sz="1100" dirty="0"/>
          </a:p>
        </p:txBody>
      </p:sp>
    </p:spTree>
    <p:extLst>
      <p:ext uri="{BB962C8B-B14F-4D97-AF65-F5344CB8AC3E}">
        <p14:creationId xmlns:p14="http://schemas.microsoft.com/office/powerpoint/2010/main" val="4027363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9EA27-32C8-471D-81BE-C4841B6E136E}"/>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2B2905DE-C1EC-448D-80AD-77E17CF30945}"/>
              </a:ext>
            </a:extLst>
          </p:cNvPr>
          <p:cNvSpPr>
            <a:spLocks noGrp="1"/>
          </p:cNvSpPr>
          <p:nvPr>
            <p:ph idx="1"/>
          </p:nvPr>
        </p:nvSpPr>
        <p:spPr/>
        <p:txBody>
          <a:bodyPr>
            <a:normAutofit/>
          </a:bodyPr>
          <a:lstStyle/>
          <a:p>
            <a:pPr marL="0" indent="0">
              <a:buNone/>
            </a:pPr>
            <a:r>
              <a:rPr lang="en-US" sz="1600" dirty="0"/>
              <a:t>Battersby, J. (2017). MDGs to SDGs – new goals, same gaps: The continued absence of urban food security in the post-2015 global development agenda. African Geographical Review, 36(1), 115–129. </a:t>
            </a:r>
            <a:r>
              <a:rPr lang="en-US" sz="1600" dirty="0">
                <a:hlinkClick r:id="rId2"/>
              </a:rPr>
              <a:t>https://doi.org/10.1080/19376812.2016.1208769</a:t>
            </a:r>
            <a:r>
              <a:rPr lang="en-US" sz="1600" dirty="0"/>
              <a:t>.</a:t>
            </a:r>
          </a:p>
          <a:p>
            <a:pPr marL="0" indent="0">
              <a:buNone/>
            </a:pPr>
            <a:r>
              <a:rPr lang="en-US" sz="1600" dirty="0"/>
              <a:t>Hannah Ritchie and Max </a:t>
            </a:r>
            <a:r>
              <a:rPr lang="en-US" sz="1600" dirty="0" err="1"/>
              <a:t>Roser</a:t>
            </a:r>
            <a:r>
              <a:rPr lang="en-US" sz="1600" dirty="0"/>
              <a:t> (2018) - “Now it is possible to take stock - did the world achieve the Millennium Development Goals?” Published online at OurWorldInData.org. Retrieved from: 'https://ourworldindata.org/millennium-development-goals' [Online Resource]. </a:t>
            </a:r>
          </a:p>
          <a:p>
            <a:pPr marL="0" indent="0">
              <a:buNone/>
            </a:pPr>
            <a:r>
              <a:rPr lang="en-US" sz="1600" dirty="0" err="1"/>
              <a:t>Galatsidas</a:t>
            </a:r>
            <a:r>
              <a:rPr lang="en-US" sz="1600" dirty="0"/>
              <a:t>, A., &amp; Sheehy, F. (2015, July 6). What have the millennium development goals achieved? The Guardian. https://www.theguardian.com/global-development/datablog/2015/jul/06/what-millennium-development-goals-achieved-mdgs</a:t>
            </a:r>
          </a:p>
          <a:p>
            <a:pPr marL="0" indent="0">
              <a:buNone/>
            </a:pPr>
            <a:r>
              <a:rPr lang="en-US" sz="1600" dirty="0"/>
              <a:t>Sachs, J.D., </a:t>
            </a:r>
            <a:r>
              <a:rPr lang="en-US" sz="1600" dirty="0" err="1"/>
              <a:t>Lafortune</a:t>
            </a:r>
            <a:r>
              <a:rPr lang="en-US" sz="1600" dirty="0"/>
              <a:t>, G., Fuller, G., </a:t>
            </a:r>
            <a:r>
              <a:rPr lang="en-US" sz="1600" dirty="0" err="1"/>
              <a:t>Drumm</a:t>
            </a:r>
            <a:r>
              <a:rPr lang="en-US" sz="1600" dirty="0"/>
              <a:t>, E. (2023). Implementing the SDG Stimulus. Sustainable Development Report 2023. Paris: SDSN, Dublin: Dublin University Press, 2023. 10.25546/102924</a:t>
            </a:r>
          </a:p>
          <a:p>
            <a:pPr marL="0" indent="0">
              <a:buNone/>
            </a:pPr>
            <a:r>
              <a:rPr lang="en-US" sz="1600" dirty="0"/>
              <a:t>Cheema, A.R., Kemal, M., Ahmed, N. &amp; Hassan, H., (2021). Pakistan SDGs Status Report. Federal SDGs Support Unit, Islamabad, Ministry of Planning, Development and Special Initiatives, Government of Pakistan. </a:t>
            </a:r>
          </a:p>
          <a:p>
            <a:pPr marL="0" indent="0">
              <a:buNone/>
            </a:pPr>
            <a:endParaRPr lang="en-US" sz="1600" dirty="0"/>
          </a:p>
        </p:txBody>
      </p:sp>
      <p:sp>
        <p:nvSpPr>
          <p:cNvPr id="4" name="Slide Number Placeholder 3">
            <a:extLst>
              <a:ext uri="{FF2B5EF4-FFF2-40B4-BE49-F238E27FC236}">
                <a16:creationId xmlns:a16="http://schemas.microsoft.com/office/drawing/2014/main" id="{E650442A-5348-4794-A065-4B333AFC17BE}"/>
              </a:ext>
            </a:extLst>
          </p:cNvPr>
          <p:cNvSpPr>
            <a:spLocks noGrp="1"/>
          </p:cNvSpPr>
          <p:nvPr>
            <p:ph type="sldNum" sz="quarter" idx="12"/>
          </p:nvPr>
        </p:nvSpPr>
        <p:spPr/>
        <p:txBody>
          <a:bodyPr/>
          <a:lstStyle/>
          <a:p>
            <a:fld id="{33B1D3DF-6A35-4B1E-91A8-6E4B9C352B0D}" type="slidenum">
              <a:rPr lang="en-GB" smtClean="0"/>
              <a:t>36</a:t>
            </a:fld>
            <a:endParaRPr lang="en-GB"/>
          </a:p>
        </p:txBody>
      </p:sp>
    </p:spTree>
    <p:extLst>
      <p:ext uri="{BB962C8B-B14F-4D97-AF65-F5344CB8AC3E}">
        <p14:creationId xmlns:p14="http://schemas.microsoft.com/office/powerpoint/2010/main" val="3316730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9EA27-32C8-471D-81BE-C4841B6E136E}"/>
              </a:ext>
            </a:extLst>
          </p:cNvPr>
          <p:cNvSpPr>
            <a:spLocks noGrp="1"/>
          </p:cNvSpPr>
          <p:nvPr>
            <p:ph type="title"/>
          </p:nvPr>
        </p:nvSpPr>
        <p:spPr/>
        <p:txBody>
          <a:bodyPr/>
          <a:lstStyle/>
          <a:p>
            <a:r>
              <a:rPr lang="en-US" dirty="0"/>
              <a:t>Further Resources for teachers</a:t>
            </a:r>
          </a:p>
        </p:txBody>
      </p:sp>
      <p:sp>
        <p:nvSpPr>
          <p:cNvPr id="3" name="Content Placeholder 2">
            <a:extLst>
              <a:ext uri="{FF2B5EF4-FFF2-40B4-BE49-F238E27FC236}">
                <a16:creationId xmlns:a16="http://schemas.microsoft.com/office/drawing/2014/main" id="{2B2905DE-C1EC-448D-80AD-77E17CF30945}"/>
              </a:ext>
            </a:extLst>
          </p:cNvPr>
          <p:cNvSpPr>
            <a:spLocks noGrp="1"/>
          </p:cNvSpPr>
          <p:nvPr>
            <p:ph idx="1"/>
          </p:nvPr>
        </p:nvSpPr>
        <p:spPr/>
        <p:txBody>
          <a:bodyPr>
            <a:normAutofit/>
          </a:bodyPr>
          <a:lstStyle/>
          <a:p>
            <a:pPr>
              <a:buFont typeface="Arial" panose="020B0604020202020204" pitchFamily="34" charset="0"/>
              <a:buChar char="•"/>
            </a:pPr>
            <a:r>
              <a:rPr lang="en-US" sz="2000" dirty="0"/>
              <a:t>de Jong, E., &amp; </a:t>
            </a:r>
            <a:r>
              <a:rPr lang="en-US" sz="2000" dirty="0" err="1"/>
              <a:t>Vijge</a:t>
            </a:r>
            <a:r>
              <a:rPr lang="en-US" sz="2000" dirty="0"/>
              <a:t>, M. J. (2021). From Millennium to Sustainable Development Goals: Evolving discourses and their reflection in policy coherence for development. Earth System Governance, 7, 100087. </a:t>
            </a:r>
            <a:r>
              <a:rPr lang="en-US" sz="2000" dirty="0">
                <a:hlinkClick r:id="rId2"/>
              </a:rPr>
              <a:t>https://doi.org/10.1016/j.esg.2020.100087</a:t>
            </a:r>
            <a:r>
              <a:rPr lang="en-US" sz="2000" dirty="0"/>
              <a:t>.</a:t>
            </a:r>
          </a:p>
          <a:p>
            <a:pPr>
              <a:buFont typeface="Arial" panose="020B0604020202020204" pitchFamily="34" charset="0"/>
              <a:buChar char="•"/>
            </a:pPr>
            <a:r>
              <a:rPr lang="en-US" sz="2000" dirty="0"/>
              <a:t>United Nations. (2024). Student Resources. United Nations Sustainable Development. </a:t>
            </a:r>
            <a:r>
              <a:rPr lang="en-US" sz="2000" dirty="0">
                <a:hlinkClick r:id="rId3"/>
              </a:rPr>
              <a:t>https://www.un.org/sustainabledevelopment/student-resources/</a:t>
            </a:r>
            <a:r>
              <a:rPr lang="en-US" sz="2000" dirty="0"/>
              <a:t>.</a:t>
            </a:r>
          </a:p>
          <a:p>
            <a:pPr>
              <a:buFont typeface="Arial" panose="020B0604020202020204" pitchFamily="34" charset="0"/>
              <a:buChar char="•"/>
            </a:pPr>
            <a:endParaRPr lang="en-US" sz="2000" dirty="0"/>
          </a:p>
          <a:p>
            <a:pPr>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E650442A-5348-4794-A065-4B333AFC17BE}"/>
              </a:ext>
            </a:extLst>
          </p:cNvPr>
          <p:cNvSpPr>
            <a:spLocks noGrp="1"/>
          </p:cNvSpPr>
          <p:nvPr>
            <p:ph type="sldNum" sz="quarter" idx="12"/>
          </p:nvPr>
        </p:nvSpPr>
        <p:spPr/>
        <p:txBody>
          <a:bodyPr/>
          <a:lstStyle/>
          <a:p>
            <a:fld id="{33B1D3DF-6A35-4B1E-91A8-6E4B9C352B0D}" type="slidenum">
              <a:rPr lang="en-GB" smtClean="0"/>
              <a:t>37</a:t>
            </a:fld>
            <a:endParaRPr lang="en-GB"/>
          </a:p>
        </p:txBody>
      </p:sp>
    </p:spTree>
    <p:extLst>
      <p:ext uri="{BB962C8B-B14F-4D97-AF65-F5344CB8AC3E}">
        <p14:creationId xmlns:p14="http://schemas.microsoft.com/office/powerpoint/2010/main" val="1462567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9EA27-32C8-471D-81BE-C4841B6E136E}"/>
              </a:ext>
            </a:extLst>
          </p:cNvPr>
          <p:cNvSpPr>
            <a:spLocks noGrp="1"/>
          </p:cNvSpPr>
          <p:nvPr>
            <p:ph type="title"/>
          </p:nvPr>
        </p:nvSpPr>
        <p:spPr/>
        <p:txBody>
          <a:bodyPr/>
          <a:lstStyle/>
          <a:p>
            <a:r>
              <a:rPr lang="en-US" dirty="0"/>
              <a:t>Notes for Teachers</a:t>
            </a:r>
          </a:p>
        </p:txBody>
      </p:sp>
      <p:sp>
        <p:nvSpPr>
          <p:cNvPr id="3" name="Content Placeholder 2">
            <a:extLst>
              <a:ext uri="{FF2B5EF4-FFF2-40B4-BE49-F238E27FC236}">
                <a16:creationId xmlns:a16="http://schemas.microsoft.com/office/drawing/2014/main" id="{2B2905DE-C1EC-448D-80AD-77E17CF30945}"/>
              </a:ext>
            </a:extLst>
          </p:cNvPr>
          <p:cNvSpPr>
            <a:spLocks noGrp="1"/>
          </p:cNvSpPr>
          <p:nvPr>
            <p:ph idx="1"/>
          </p:nvPr>
        </p:nvSpPr>
        <p:spPr/>
        <p:txBody>
          <a:bodyPr>
            <a:normAutofit fontScale="85000" lnSpcReduction="20000"/>
          </a:bodyPr>
          <a:lstStyle/>
          <a:p>
            <a:r>
              <a:rPr lang="en-US" sz="2000" i="1" dirty="0">
                <a:solidFill>
                  <a:schemeClr val="tx2"/>
                </a:solidFill>
              </a:rPr>
              <a:t>Correct answers for SDG Dashboard game:</a:t>
            </a:r>
          </a:p>
          <a:p>
            <a:pPr marL="514350" indent="-514350">
              <a:buFont typeface="+mj-lt"/>
              <a:buAutoNum type="arabicPeriod"/>
            </a:pPr>
            <a:r>
              <a:rPr lang="de-DE" sz="2000" dirty="0"/>
              <a:t>Pakistan </a:t>
            </a:r>
            <a:r>
              <a:rPr lang="de-DE" sz="2000" dirty="0" err="1"/>
              <a:t>has</a:t>
            </a:r>
            <a:r>
              <a:rPr lang="de-DE" sz="2000" dirty="0"/>
              <a:t> </a:t>
            </a:r>
            <a:r>
              <a:rPr lang="de-DE" sz="2000" dirty="0" err="1"/>
              <a:t>achieved</a:t>
            </a:r>
            <a:r>
              <a:rPr lang="de-DE" sz="2000" dirty="0"/>
              <a:t> </a:t>
            </a:r>
            <a:r>
              <a:rPr lang="de-DE" sz="2000" dirty="0" err="1"/>
              <a:t>which</a:t>
            </a:r>
            <a:r>
              <a:rPr lang="de-DE" sz="2000" dirty="0"/>
              <a:t> </a:t>
            </a:r>
            <a:r>
              <a:rPr lang="de-DE" sz="2000" dirty="0" err="1"/>
              <a:t>goal</a:t>
            </a:r>
            <a:r>
              <a:rPr lang="de-DE" sz="2000" dirty="0"/>
              <a:t> </a:t>
            </a:r>
            <a:r>
              <a:rPr lang="de-DE" sz="2000" dirty="0" err="1"/>
              <a:t>successfully</a:t>
            </a:r>
            <a:r>
              <a:rPr lang="de-DE" sz="2000" dirty="0"/>
              <a:t>? </a:t>
            </a:r>
            <a:r>
              <a:rPr lang="de-DE" sz="2000" dirty="0">
                <a:solidFill>
                  <a:srgbClr val="FF0000"/>
                </a:solidFill>
              </a:rPr>
              <a:t>Goal 13</a:t>
            </a:r>
          </a:p>
          <a:p>
            <a:pPr marL="514350" indent="-514350">
              <a:buFont typeface="+mj-lt"/>
              <a:buAutoNum type="arabicPeriod"/>
            </a:pPr>
            <a:r>
              <a:rPr lang="de-DE" sz="2000" dirty="0" err="1"/>
              <a:t>Which</a:t>
            </a:r>
            <a:r>
              <a:rPr lang="de-DE" sz="2000" dirty="0"/>
              <a:t> </a:t>
            </a:r>
            <a:r>
              <a:rPr lang="de-DE" sz="2000" dirty="0" err="1"/>
              <a:t>two</a:t>
            </a:r>
            <a:r>
              <a:rPr lang="de-DE" sz="2000" dirty="0"/>
              <a:t> countries </a:t>
            </a:r>
            <a:r>
              <a:rPr lang="de-DE" sz="2000" dirty="0" err="1"/>
              <a:t>have</a:t>
            </a:r>
            <a:r>
              <a:rPr lang="de-DE" sz="2000" dirty="0"/>
              <a:t> </a:t>
            </a:r>
            <a:r>
              <a:rPr lang="de-DE" sz="2000" dirty="0" err="1"/>
              <a:t>no</a:t>
            </a:r>
            <a:r>
              <a:rPr lang="de-DE" sz="2000" dirty="0"/>
              <a:t> </a:t>
            </a:r>
            <a:r>
              <a:rPr lang="de-DE" sz="2000" dirty="0" err="1"/>
              <a:t>data</a:t>
            </a:r>
            <a:r>
              <a:rPr lang="de-DE" sz="2000" dirty="0"/>
              <a:t> </a:t>
            </a:r>
            <a:r>
              <a:rPr lang="de-DE" sz="2000" dirty="0" err="1"/>
              <a:t>available</a:t>
            </a:r>
            <a:r>
              <a:rPr lang="de-DE" sz="2000" dirty="0"/>
              <a:t> </a:t>
            </a:r>
            <a:r>
              <a:rPr lang="de-DE" sz="2000" dirty="0" err="1"/>
              <a:t>for</a:t>
            </a:r>
            <a:r>
              <a:rPr lang="de-DE" sz="2000" dirty="0"/>
              <a:t> </a:t>
            </a:r>
            <a:r>
              <a:rPr lang="de-DE" sz="2000" dirty="0" err="1"/>
              <a:t>goal</a:t>
            </a:r>
            <a:r>
              <a:rPr lang="de-DE" sz="2000" dirty="0"/>
              <a:t> 8? </a:t>
            </a:r>
            <a:r>
              <a:rPr lang="de-DE" sz="2000" dirty="0" err="1">
                <a:solidFill>
                  <a:srgbClr val="FF0000"/>
                </a:solidFill>
              </a:rPr>
              <a:t>Maldives</a:t>
            </a:r>
            <a:r>
              <a:rPr lang="de-DE" sz="2000" dirty="0">
                <a:solidFill>
                  <a:srgbClr val="FF0000"/>
                </a:solidFill>
              </a:rPr>
              <a:t> &amp; </a:t>
            </a:r>
            <a:r>
              <a:rPr lang="de-DE" sz="2000" dirty="0" err="1">
                <a:solidFill>
                  <a:srgbClr val="FF0000"/>
                </a:solidFill>
              </a:rPr>
              <a:t>timor-Leste</a:t>
            </a:r>
            <a:endParaRPr lang="de-DE" sz="2000" dirty="0">
              <a:solidFill>
                <a:srgbClr val="FF0000"/>
              </a:solidFill>
            </a:endParaRPr>
          </a:p>
          <a:p>
            <a:pPr marL="514350" indent="-514350">
              <a:buFont typeface="+mj-lt"/>
              <a:buAutoNum type="arabicPeriod"/>
            </a:pPr>
            <a:r>
              <a:rPr lang="de-DE" sz="2000" dirty="0" err="1"/>
              <a:t>Which</a:t>
            </a:r>
            <a:r>
              <a:rPr lang="de-DE" sz="2000" dirty="0"/>
              <a:t> countries </a:t>
            </a:r>
            <a:r>
              <a:rPr lang="de-DE" sz="2000" dirty="0" err="1"/>
              <a:t>have</a:t>
            </a:r>
            <a:r>
              <a:rPr lang="de-DE" sz="2000" dirty="0"/>
              <a:t> </a:t>
            </a:r>
            <a:r>
              <a:rPr lang="de-DE" sz="2000" dirty="0" err="1"/>
              <a:t>major</a:t>
            </a:r>
            <a:r>
              <a:rPr lang="de-DE" sz="2000" dirty="0"/>
              <a:t> </a:t>
            </a:r>
            <a:r>
              <a:rPr lang="de-DE" sz="2000" dirty="0" err="1"/>
              <a:t>challenges</a:t>
            </a:r>
            <a:r>
              <a:rPr lang="de-DE" sz="2000" dirty="0"/>
              <a:t> </a:t>
            </a:r>
            <a:r>
              <a:rPr lang="de-DE" sz="2000" dirty="0" err="1"/>
              <a:t>remained</a:t>
            </a:r>
            <a:r>
              <a:rPr lang="de-DE" sz="2000" dirty="0"/>
              <a:t> </a:t>
            </a:r>
            <a:r>
              <a:rPr lang="de-DE" sz="2000" dirty="0" err="1"/>
              <a:t>for</a:t>
            </a:r>
            <a:r>
              <a:rPr lang="de-DE" sz="2000" dirty="0"/>
              <a:t> </a:t>
            </a:r>
            <a:r>
              <a:rPr lang="de-DE" sz="2000" dirty="0" err="1"/>
              <a:t>goal</a:t>
            </a:r>
            <a:r>
              <a:rPr lang="de-DE" sz="2000" dirty="0"/>
              <a:t> 1? </a:t>
            </a:r>
            <a:r>
              <a:rPr lang="de-DE" sz="2000" dirty="0">
                <a:solidFill>
                  <a:srgbClr val="FF0000"/>
                </a:solidFill>
              </a:rPr>
              <a:t>None</a:t>
            </a:r>
          </a:p>
          <a:p>
            <a:pPr marL="514350" indent="-514350">
              <a:buFont typeface="+mj-lt"/>
              <a:buAutoNum type="arabicPeriod"/>
            </a:pPr>
            <a:r>
              <a:rPr lang="de-DE" sz="2000" dirty="0" err="1"/>
              <a:t>How</a:t>
            </a:r>
            <a:r>
              <a:rPr lang="de-DE" sz="2000" dirty="0"/>
              <a:t> </a:t>
            </a:r>
            <a:r>
              <a:rPr lang="de-DE" sz="2000" dirty="0" err="1"/>
              <a:t>many</a:t>
            </a:r>
            <a:r>
              <a:rPr lang="de-DE" sz="2000" dirty="0"/>
              <a:t> countries </a:t>
            </a:r>
            <a:r>
              <a:rPr lang="de-DE" sz="2000" dirty="0" err="1"/>
              <a:t>have</a:t>
            </a:r>
            <a:r>
              <a:rPr lang="de-DE" sz="2000" dirty="0"/>
              <a:t> </a:t>
            </a:r>
            <a:r>
              <a:rPr lang="de-DE" sz="2000" dirty="0" err="1"/>
              <a:t>successfully</a:t>
            </a:r>
            <a:r>
              <a:rPr lang="de-DE" sz="2000" dirty="0"/>
              <a:t> </a:t>
            </a:r>
            <a:r>
              <a:rPr lang="de-DE" sz="2000" dirty="0" err="1"/>
              <a:t>achieved</a:t>
            </a:r>
            <a:r>
              <a:rPr lang="de-DE" sz="2000" dirty="0"/>
              <a:t> </a:t>
            </a:r>
            <a:r>
              <a:rPr lang="de-DE" sz="2000" dirty="0" err="1"/>
              <a:t>the</a:t>
            </a:r>
            <a:r>
              <a:rPr lang="de-DE" sz="2000" dirty="0"/>
              <a:t> </a:t>
            </a:r>
            <a:r>
              <a:rPr lang="de-DE" sz="2000" dirty="0" err="1"/>
              <a:t>goal</a:t>
            </a:r>
            <a:r>
              <a:rPr lang="de-DE" sz="2000" dirty="0"/>
              <a:t> 4 i.e. </a:t>
            </a:r>
            <a:r>
              <a:rPr lang="de-DE" sz="2000" dirty="0" err="1"/>
              <a:t>quality</a:t>
            </a:r>
            <a:r>
              <a:rPr lang="de-DE" sz="2000" dirty="0"/>
              <a:t> </a:t>
            </a:r>
            <a:r>
              <a:rPr lang="de-DE" sz="2000" dirty="0" err="1"/>
              <a:t>education</a:t>
            </a:r>
            <a:r>
              <a:rPr lang="de-DE" sz="2000" dirty="0"/>
              <a:t>? </a:t>
            </a:r>
            <a:r>
              <a:rPr lang="de-DE" sz="2000" dirty="0" err="1">
                <a:solidFill>
                  <a:srgbClr val="FF0000"/>
                </a:solidFill>
              </a:rPr>
              <a:t>Two</a:t>
            </a:r>
            <a:endParaRPr lang="de-DE" sz="2000" dirty="0">
              <a:solidFill>
                <a:srgbClr val="FF0000"/>
              </a:solidFill>
            </a:endParaRPr>
          </a:p>
          <a:p>
            <a:pPr marL="514350" indent="-514350">
              <a:buFont typeface="+mj-lt"/>
              <a:buAutoNum type="arabicPeriod"/>
            </a:pPr>
            <a:r>
              <a:rPr lang="de-DE" sz="2000" dirty="0"/>
              <a:t>China </a:t>
            </a:r>
            <a:r>
              <a:rPr lang="de-DE" sz="2000" dirty="0" err="1"/>
              <a:t>ranks</a:t>
            </a:r>
            <a:r>
              <a:rPr lang="de-DE" sz="2000" dirty="0"/>
              <a:t> </a:t>
            </a:r>
            <a:r>
              <a:rPr lang="de-DE" sz="2000" dirty="0" err="1"/>
              <a:t>lowest</a:t>
            </a:r>
            <a:r>
              <a:rPr lang="de-DE" sz="2000" dirty="0"/>
              <a:t> on </a:t>
            </a:r>
            <a:r>
              <a:rPr lang="de-DE" sz="2000" dirty="0" err="1"/>
              <a:t>which</a:t>
            </a:r>
            <a:r>
              <a:rPr lang="de-DE" sz="2000" dirty="0"/>
              <a:t> 3 </a:t>
            </a:r>
            <a:r>
              <a:rPr lang="de-DE" sz="2000" dirty="0" err="1"/>
              <a:t>goals</a:t>
            </a:r>
            <a:r>
              <a:rPr lang="de-DE" sz="2000" dirty="0"/>
              <a:t>? </a:t>
            </a:r>
            <a:r>
              <a:rPr lang="de-DE" sz="2000" dirty="0">
                <a:solidFill>
                  <a:srgbClr val="FF0000"/>
                </a:solidFill>
              </a:rPr>
              <a:t>14, 15 &amp; 16</a:t>
            </a:r>
          </a:p>
          <a:p>
            <a:pPr marL="514350" indent="-514350">
              <a:buFont typeface="+mj-lt"/>
              <a:buAutoNum type="arabicPeriod"/>
            </a:pPr>
            <a:r>
              <a:rPr lang="de-DE" sz="2000" dirty="0"/>
              <a:t>Name at least </a:t>
            </a:r>
            <a:r>
              <a:rPr lang="de-DE" sz="2000" dirty="0" err="1"/>
              <a:t>two</a:t>
            </a:r>
            <a:r>
              <a:rPr lang="de-DE" sz="2000" dirty="0"/>
              <a:t> </a:t>
            </a:r>
            <a:r>
              <a:rPr lang="de-DE" sz="2000" dirty="0" err="1"/>
              <a:t>goals</a:t>
            </a:r>
            <a:r>
              <a:rPr lang="de-DE" sz="2000" dirty="0"/>
              <a:t> </a:t>
            </a:r>
            <a:r>
              <a:rPr lang="de-DE" sz="2000" dirty="0" err="1"/>
              <a:t>which</a:t>
            </a:r>
            <a:r>
              <a:rPr lang="de-DE" sz="2000" dirty="0"/>
              <a:t> </a:t>
            </a:r>
            <a:r>
              <a:rPr lang="de-DE" sz="2000" dirty="0" err="1"/>
              <a:t>have</a:t>
            </a:r>
            <a:r>
              <a:rPr lang="de-DE" sz="2000" dirty="0"/>
              <a:t> </a:t>
            </a:r>
            <a:r>
              <a:rPr lang="de-DE" sz="2000" dirty="0" err="1"/>
              <a:t>no</a:t>
            </a:r>
            <a:r>
              <a:rPr lang="de-DE" sz="2000" dirty="0"/>
              <a:t> </a:t>
            </a:r>
            <a:r>
              <a:rPr lang="de-DE" sz="2000" dirty="0" err="1"/>
              <a:t>country</a:t>
            </a:r>
            <a:r>
              <a:rPr lang="de-DE" sz="2000" dirty="0"/>
              <a:t> </a:t>
            </a:r>
            <a:r>
              <a:rPr lang="de-DE" sz="2000" dirty="0" err="1"/>
              <a:t>with</a:t>
            </a:r>
            <a:r>
              <a:rPr lang="de-DE" sz="2000" dirty="0"/>
              <a:t> SDG </a:t>
            </a:r>
            <a:r>
              <a:rPr lang="de-DE" sz="2000" dirty="0" err="1"/>
              <a:t>achievement</a:t>
            </a:r>
            <a:r>
              <a:rPr lang="de-DE" sz="2000" dirty="0"/>
              <a:t>? </a:t>
            </a:r>
            <a:r>
              <a:rPr lang="de-DE" sz="2000" dirty="0">
                <a:solidFill>
                  <a:srgbClr val="FF0000"/>
                </a:solidFill>
              </a:rPr>
              <a:t>2, 3, 14, 15, 16, 17</a:t>
            </a:r>
          </a:p>
          <a:p>
            <a:pPr marL="514350" indent="-514350">
              <a:buFont typeface="+mj-lt"/>
              <a:buAutoNum type="arabicPeriod"/>
            </a:pPr>
            <a:r>
              <a:rPr lang="de-DE" sz="2000" dirty="0"/>
              <a:t>Name </a:t>
            </a:r>
            <a:r>
              <a:rPr lang="de-DE" sz="2000" dirty="0" err="1"/>
              <a:t>any</a:t>
            </a:r>
            <a:r>
              <a:rPr lang="de-DE" sz="2000" dirty="0"/>
              <a:t> </a:t>
            </a:r>
            <a:r>
              <a:rPr lang="de-DE" sz="2000" dirty="0" err="1"/>
              <a:t>two</a:t>
            </a:r>
            <a:r>
              <a:rPr lang="de-DE" sz="2000" dirty="0"/>
              <a:t> countries </a:t>
            </a:r>
            <a:r>
              <a:rPr lang="de-DE" sz="2000" dirty="0" err="1"/>
              <a:t>which</a:t>
            </a:r>
            <a:r>
              <a:rPr lang="de-DE" sz="2000" dirty="0"/>
              <a:t> </a:t>
            </a:r>
            <a:r>
              <a:rPr lang="de-DE" sz="2000" dirty="0" err="1"/>
              <a:t>show</a:t>
            </a:r>
            <a:r>
              <a:rPr lang="de-DE" sz="2000" dirty="0"/>
              <a:t> </a:t>
            </a:r>
            <a:r>
              <a:rPr lang="de-DE" sz="2000" dirty="0" err="1"/>
              <a:t>moderately</a:t>
            </a:r>
            <a:r>
              <a:rPr lang="de-DE" sz="2000" dirty="0"/>
              <a:t> </a:t>
            </a:r>
            <a:r>
              <a:rPr lang="de-DE" sz="2000" dirty="0" err="1"/>
              <a:t>increasing</a:t>
            </a:r>
            <a:r>
              <a:rPr lang="de-DE" sz="2000" dirty="0"/>
              <a:t> </a:t>
            </a:r>
            <a:r>
              <a:rPr lang="de-DE" sz="2000" dirty="0" err="1"/>
              <a:t>progress</a:t>
            </a:r>
            <a:r>
              <a:rPr lang="de-DE" sz="2000" dirty="0"/>
              <a:t> </a:t>
            </a:r>
            <a:r>
              <a:rPr lang="de-DE" sz="2000" dirty="0" err="1"/>
              <a:t>towards</a:t>
            </a:r>
            <a:r>
              <a:rPr lang="de-DE" sz="2000" dirty="0"/>
              <a:t> </a:t>
            </a:r>
            <a:r>
              <a:rPr lang="de-DE" sz="2000" dirty="0" err="1"/>
              <a:t>goal</a:t>
            </a:r>
            <a:r>
              <a:rPr lang="de-DE" sz="2000" dirty="0"/>
              <a:t> 1? </a:t>
            </a:r>
            <a:r>
              <a:rPr lang="de-DE" sz="2000" dirty="0" err="1">
                <a:solidFill>
                  <a:srgbClr val="FF0000"/>
                </a:solidFill>
              </a:rPr>
              <a:t>Bangladesh</a:t>
            </a:r>
            <a:r>
              <a:rPr lang="de-DE" sz="2000" dirty="0">
                <a:solidFill>
                  <a:srgbClr val="FF0000"/>
                </a:solidFill>
              </a:rPr>
              <a:t>, Bhutan, Nepal, Pakistan, Philippines</a:t>
            </a:r>
          </a:p>
          <a:p>
            <a:pPr marL="514350" indent="-514350">
              <a:buFont typeface="+mj-lt"/>
              <a:buAutoNum type="arabicPeriod"/>
            </a:pPr>
            <a:r>
              <a:rPr lang="de-DE" sz="2000" dirty="0"/>
              <a:t>Name </a:t>
            </a:r>
            <a:r>
              <a:rPr lang="de-DE" sz="2000" dirty="0" err="1"/>
              <a:t>the</a:t>
            </a:r>
            <a:r>
              <a:rPr lang="de-DE" sz="2000" dirty="0"/>
              <a:t> </a:t>
            </a:r>
            <a:r>
              <a:rPr lang="de-DE" sz="2000" dirty="0" err="1"/>
              <a:t>only</a:t>
            </a:r>
            <a:r>
              <a:rPr lang="de-DE" sz="2000" dirty="0"/>
              <a:t> </a:t>
            </a:r>
            <a:r>
              <a:rPr lang="de-DE" sz="2000" dirty="0" err="1"/>
              <a:t>country</a:t>
            </a:r>
            <a:r>
              <a:rPr lang="de-DE" sz="2000" dirty="0"/>
              <a:t> </a:t>
            </a:r>
            <a:r>
              <a:rPr lang="de-DE" sz="2000" dirty="0" err="1"/>
              <a:t>that</a:t>
            </a:r>
            <a:r>
              <a:rPr lang="de-DE" sz="2000" dirty="0"/>
              <a:t> </a:t>
            </a:r>
            <a:r>
              <a:rPr lang="de-DE" sz="2000" dirty="0" err="1"/>
              <a:t>is</a:t>
            </a:r>
            <a:r>
              <a:rPr lang="de-DE" sz="2000" dirty="0"/>
              <a:t> on track </a:t>
            </a:r>
            <a:r>
              <a:rPr lang="de-DE" sz="2000" dirty="0" err="1"/>
              <a:t>to</a:t>
            </a:r>
            <a:r>
              <a:rPr lang="de-DE" sz="2000" dirty="0"/>
              <a:t> </a:t>
            </a:r>
            <a:r>
              <a:rPr lang="de-DE" sz="2000" dirty="0" err="1"/>
              <a:t>achieve</a:t>
            </a:r>
            <a:r>
              <a:rPr lang="de-DE" sz="2000" dirty="0"/>
              <a:t> SDG 17? </a:t>
            </a:r>
            <a:r>
              <a:rPr lang="de-DE" sz="2000" dirty="0" err="1">
                <a:solidFill>
                  <a:srgbClr val="FF0000"/>
                </a:solidFill>
              </a:rPr>
              <a:t>Mongolia</a:t>
            </a:r>
            <a:endParaRPr lang="de-DE" sz="2000" dirty="0">
              <a:solidFill>
                <a:srgbClr val="FF0000"/>
              </a:solidFill>
            </a:endParaRPr>
          </a:p>
          <a:p>
            <a:pPr marL="514350" indent="-514350">
              <a:buFont typeface="+mj-lt"/>
              <a:buAutoNum type="arabicPeriod"/>
            </a:pPr>
            <a:r>
              <a:rPr lang="de-DE" sz="2000" dirty="0"/>
              <a:t>Name </a:t>
            </a:r>
            <a:r>
              <a:rPr lang="de-DE" sz="2000" dirty="0" err="1"/>
              <a:t>the</a:t>
            </a:r>
            <a:r>
              <a:rPr lang="de-DE" sz="2000" dirty="0"/>
              <a:t> SDG </a:t>
            </a:r>
            <a:r>
              <a:rPr lang="de-DE" sz="2000" dirty="0" err="1"/>
              <a:t>goal</a:t>
            </a:r>
            <a:r>
              <a:rPr lang="de-DE" sz="2000" dirty="0"/>
              <a:t> </a:t>
            </a:r>
            <a:r>
              <a:rPr lang="de-DE" sz="2000" dirty="0" err="1"/>
              <a:t>that</a:t>
            </a:r>
            <a:r>
              <a:rPr lang="de-DE" sz="2000" dirty="0"/>
              <a:t> India and </a:t>
            </a:r>
            <a:r>
              <a:rPr lang="de-DE" sz="2000" dirty="0" err="1"/>
              <a:t>Bangladesh</a:t>
            </a:r>
            <a:r>
              <a:rPr lang="de-DE" sz="2000" dirty="0"/>
              <a:t> </a:t>
            </a:r>
            <a:r>
              <a:rPr lang="de-DE" sz="2000" dirty="0" err="1"/>
              <a:t>has</a:t>
            </a:r>
            <a:r>
              <a:rPr lang="de-DE" sz="2000" dirty="0"/>
              <a:t> not </a:t>
            </a:r>
            <a:r>
              <a:rPr lang="de-DE" sz="2000" dirty="0" err="1"/>
              <a:t>only</a:t>
            </a:r>
            <a:r>
              <a:rPr lang="de-DE" sz="2000" dirty="0"/>
              <a:t> </a:t>
            </a:r>
            <a:r>
              <a:rPr lang="de-DE" sz="2000" dirty="0" err="1"/>
              <a:t>achieved</a:t>
            </a:r>
            <a:r>
              <a:rPr lang="de-DE" sz="2000" dirty="0"/>
              <a:t> </a:t>
            </a:r>
            <a:r>
              <a:rPr lang="de-DE" sz="2000" dirty="0" err="1"/>
              <a:t>successfully</a:t>
            </a:r>
            <a:r>
              <a:rPr lang="de-DE" sz="2000" dirty="0"/>
              <a:t> but </a:t>
            </a:r>
            <a:r>
              <a:rPr lang="de-DE" sz="2000" dirty="0" err="1"/>
              <a:t>are</a:t>
            </a:r>
            <a:r>
              <a:rPr lang="de-DE" sz="2000" dirty="0"/>
              <a:t> still on track? </a:t>
            </a:r>
            <a:r>
              <a:rPr lang="de-DE" sz="2000" dirty="0">
                <a:solidFill>
                  <a:srgbClr val="FF0000"/>
                </a:solidFill>
              </a:rPr>
              <a:t>Goal 12</a:t>
            </a:r>
          </a:p>
          <a:p>
            <a:pPr marL="514350" indent="-514350">
              <a:buFont typeface="+mj-lt"/>
              <a:buAutoNum type="arabicPeriod"/>
            </a:pPr>
            <a:r>
              <a:rPr lang="de-DE" sz="2000" dirty="0" err="1"/>
              <a:t>Which</a:t>
            </a:r>
            <a:r>
              <a:rPr lang="de-DE" sz="2000" dirty="0"/>
              <a:t> countries </a:t>
            </a:r>
            <a:r>
              <a:rPr lang="de-DE" sz="2000" dirty="0" err="1"/>
              <a:t>have</a:t>
            </a:r>
            <a:r>
              <a:rPr lang="de-DE" sz="2000" dirty="0"/>
              <a:t> </a:t>
            </a:r>
            <a:r>
              <a:rPr lang="de-DE" sz="2000" dirty="0" err="1"/>
              <a:t>achived</a:t>
            </a:r>
            <a:r>
              <a:rPr lang="de-DE" sz="2000" dirty="0"/>
              <a:t> </a:t>
            </a:r>
            <a:r>
              <a:rPr lang="de-DE" sz="2000" dirty="0" err="1"/>
              <a:t>goal</a:t>
            </a:r>
            <a:r>
              <a:rPr lang="de-DE" sz="2000" dirty="0"/>
              <a:t> 16 </a:t>
            </a:r>
            <a:r>
              <a:rPr lang="de-DE" sz="2000" dirty="0" err="1"/>
              <a:t>successfully</a:t>
            </a:r>
            <a:r>
              <a:rPr lang="de-DE" sz="2000" dirty="0"/>
              <a:t>? </a:t>
            </a:r>
            <a:r>
              <a:rPr lang="de-DE" sz="2000" dirty="0">
                <a:solidFill>
                  <a:srgbClr val="FF0000"/>
                </a:solidFill>
              </a:rPr>
              <a:t>None</a:t>
            </a:r>
          </a:p>
          <a:p>
            <a:endParaRPr lang="en-US" sz="2000" i="1" dirty="0">
              <a:solidFill>
                <a:schemeClr val="tx2"/>
              </a:solidFill>
            </a:endParaRPr>
          </a:p>
          <a:p>
            <a:endParaRPr lang="en-US" sz="2000" i="1" dirty="0">
              <a:solidFill>
                <a:schemeClr val="tx2"/>
              </a:solidFill>
            </a:endParaRPr>
          </a:p>
        </p:txBody>
      </p:sp>
      <p:sp>
        <p:nvSpPr>
          <p:cNvPr id="4" name="Slide Number Placeholder 3">
            <a:extLst>
              <a:ext uri="{FF2B5EF4-FFF2-40B4-BE49-F238E27FC236}">
                <a16:creationId xmlns:a16="http://schemas.microsoft.com/office/drawing/2014/main" id="{E650442A-5348-4794-A065-4B333AFC17BE}"/>
              </a:ext>
            </a:extLst>
          </p:cNvPr>
          <p:cNvSpPr>
            <a:spLocks noGrp="1"/>
          </p:cNvSpPr>
          <p:nvPr>
            <p:ph type="sldNum" sz="quarter" idx="12"/>
          </p:nvPr>
        </p:nvSpPr>
        <p:spPr/>
        <p:txBody>
          <a:bodyPr/>
          <a:lstStyle/>
          <a:p>
            <a:fld id="{33B1D3DF-6A35-4B1E-91A8-6E4B9C352B0D}" type="slidenum">
              <a:rPr lang="en-GB" smtClean="0"/>
              <a:t>38</a:t>
            </a:fld>
            <a:endParaRPr lang="en-GB"/>
          </a:p>
        </p:txBody>
      </p:sp>
    </p:spTree>
    <p:extLst>
      <p:ext uri="{BB962C8B-B14F-4D97-AF65-F5344CB8AC3E}">
        <p14:creationId xmlns:p14="http://schemas.microsoft.com/office/powerpoint/2010/main" val="2323730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E8697-414F-4778-9D10-29B8D063C9D2}"/>
              </a:ext>
            </a:extLst>
          </p:cNvPr>
          <p:cNvSpPr>
            <a:spLocks noGrp="1"/>
          </p:cNvSpPr>
          <p:nvPr>
            <p:ph type="title"/>
          </p:nvPr>
        </p:nvSpPr>
        <p:spPr/>
        <p:txBody>
          <a:bodyPr/>
          <a:lstStyle/>
          <a:p>
            <a:r>
              <a:rPr lang="en-US" dirty="0"/>
              <a:t>Topic 1</a:t>
            </a:r>
          </a:p>
        </p:txBody>
      </p:sp>
      <p:sp>
        <p:nvSpPr>
          <p:cNvPr id="4" name="Text Placeholder 3">
            <a:extLst>
              <a:ext uri="{FF2B5EF4-FFF2-40B4-BE49-F238E27FC236}">
                <a16:creationId xmlns:a16="http://schemas.microsoft.com/office/drawing/2014/main" id="{0B9E7FFF-0649-4736-AA21-68366ADD34C9}"/>
              </a:ext>
            </a:extLst>
          </p:cNvPr>
          <p:cNvSpPr>
            <a:spLocks noGrp="1"/>
          </p:cNvSpPr>
          <p:nvPr>
            <p:ph type="body" sz="half" idx="2"/>
          </p:nvPr>
        </p:nvSpPr>
        <p:spPr/>
        <p:txBody>
          <a:bodyPr/>
          <a:lstStyle/>
          <a:p>
            <a:r>
              <a:rPr lang="en-US" b="1" dirty="0"/>
              <a:t>Brief Introduction to the MDGs and SDGs</a:t>
            </a:r>
          </a:p>
        </p:txBody>
      </p:sp>
      <p:sp>
        <p:nvSpPr>
          <p:cNvPr id="5" name="Slide Number Placeholder 4">
            <a:extLst>
              <a:ext uri="{FF2B5EF4-FFF2-40B4-BE49-F238E27FC236}">
                <a16:creationId xmlns:a16="http://schemas.microsoft.com/office/drawing/2014/main" id="{4776F666-B641-4B8B-A07A-BF94FA35C5DC}"/>
              </a:ext>
            </a:extLst>
          </p:cNvPr>
          <p:cNvSpPr>
            <a:spLocks noGrp="1"/>
          </p:cNvSpPr>
          <p:nvPr>
            <p:ph type="sldNum" sz="quarter" idx="12"/>
          </p:nvPr>
        </p:nvSpPr>
        <p:spPr/>
        <p:txBody>
          <a:bodyPr/>
          <a:lstStyle/>
          <a:p>
            <a:fld id="{33B1D3DF-6A35-4B1E-91A8-6E4B9C352B0D}" type="slidenum">
              <a:rPr lang="en-GB" smtClean="0"/>
              <a:t>4</a:t>
            </a:fld>
            <a:endParaRPr lang="en-GB"/>
          </a:p>
        </p:txBody>
      </p:sp>
      <p:sp>
        <p:nvSpPr>
          <p:cNvPr id="45" name="TextBox 44">
            <a:extLst>
              <a:ext uri="{FF2B5EF4-FFF2-40B4-BE49-F238E27FC236}">
                <a16:creationId xmlns:a16="http://schemas.microsoft.com/office/drawing/2014/main" id="{9459CCC1-9D00-4216-BFE6-0D4304DB07A1}"/>
              </a:ext>
            </a:extLst>
          </p:cNvPr>
          <p:cNvSpPr txBox="1"/>
          <p:nvPr/>
        </p:nvSpPr>
        <p:spPr>
          <a:xfrm>
            <a:off x="4455478" y="5884333"/>
            <a:ext cx="7366000" cy="215444"/>
          </a:xfrm>
          <a:prstGeom prst="rect">
            <a:avLst/>
          </a:prstGeom>
          <a:noFill/>
        </p:spPr>
        <p:txBody>
          <a:bodyPr wrap="square" rtlCol="0">
            <a:spAutoFit/>
          </a:bodyPr>
          <a:lstStyle/>
          <a:p>
            <a:r>
              <a:rPr lang="en-US" sz="800" dirty="0"/>
              <a:t>Photo courtesy:  </a:t>
            </a:r>
            <a:r>
              <a:rPr lang="en-US" sz="800" dirty="0" err="1"/>
              <a:t>Pixabay</a:t>
            </a:r>
            <a:r>
              <a:rPr lang="en-US" sz="800" dirty="0"/>
              <a:t> (2017.: https://www.pexels.com/photo/white-windmill-414837/</a:t>
            </a:r>
          </a:p>
        </p:txBody>
      </p:sp>
      <p:pic>
        <p:nvPicPr>
          <p:cNvPr id="8" name="Content Placeholder 7">
            <a:extLst>
              <a:ext uri="{FF2B5EF4-FFF2-40B4-BE49-F238E27FC236}">
                <a16:creationId xmlns:a16="http://schemas.microsoft.com/office/drawing/2014/main" id="{BFEA3419-6B23-4849-9EE4-BA801F8DC6C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16438" y="973667"/>
            <a:ext cx="7366000" cy="4910666"/>
          </a:xfrm>
        </p:spPr>
      </p:pic>
    </p:spTree>
    <p:extLst>
      <p:ext uri="{BB962C8B-B14F-4D97-AF65-F5344CB8AC3E}">
        <p14:creationId xmlns:p14="http://schemas.microsoft.com/office/powerpoint/2010/main" val="3938707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DC1F4-26F4-4F26-A0F7-1DCB1CC421DC}"/>
              </a:ext>
            </a:extLst>
          </p:cNvPr>
          <p:cNvSpPr>
            <a:spLocks noGrp="1"/>
          </p:cNvSpPr>
          <p:nvPr>
            <p:ph type="title"/>
          </p:nvPr>
        </p:nvSpPr>
        <p:spPr/>
        <p:txBody>
          <a:bodyPr/>
          <a:lstStyle/>
          <a:p>
            <a:r>
              <a:rPr lang="de-DE" dirty="0"/>
              <a:t>Millennium Development Goals (MDGs)</a:t>
            </a:r>
            <a:endParaRPr lang="en-US" dirty="0"/>
          </a:p>
        </p:txBody>
      </p:sp>
      <p:sp>
        <p:nvSpPr>
          <p:cNvPr id="3" name="Content Placeholder 2">
            <a:extLst>
              <a:ext uri="{FF2B5EF4-FFF2-40B4-BE49-F238E27FC236}">
                <a16:creationId xmlns:a16="http://schemas.microsoft.com/office/drawing/2014/main" id="{25F89DE3-5125-44A1-B620-EAE32BC030B0}"/>
              </a:ext>
            </a:extLst>
          </p:cNvPr>
          <p:cNvSpPr>
            <a:spLocks noGrp="1"/>
          </p:cNvSpPr>
          <p:nvPr>
            <p:ph idx="1"/>
          </p:nvPr>
        </p:nvSpPr>
        <p:spPr/>
        <p:txBody>
          <a:bodyPr>
            <a:normAutofit lnSpcReduction="10000"/>
          </a:bodyPr>
          <a:lstStyle/>
          <a:p>
            <a:r>
              <a:rPr lang="en-US" dirty="0"/>
              <a:t>In the year 2000, 189 nations signed the Millennium Declaration at the United Nations in New York, pledging to collaborate to create a safer, more prosperous, and equal world. The Millennium Development Goals are eight time-bound and quantifiable goals aimed at achieving the Declaration by 2015. </a:t>
            </a:r>
          </a:p>
          <a:p>
            <a:r>
              <a:rPr lang="en-US" dirty="0"/>
              <a:t>The MDGs comprised 8 goals and 18 targets and were primarily concerned with eradicating extreme poverty. Other targets were focused on education and health but all these goals were aimed at improving the quality of life for those of the poorest and least developed regions of the world. </a:t>
            </a:r>
          </a:p>
          <a:p>
            <a:endParaRPr lang="en-US" dirty="0"/>
          </a:p>
        </p:txBody>
      </p:sp>
      <p:sp>
        <p:nvSpPr>
          <p:cNvPr id="4" name="Slide Number Placeholder 3">
            <a:extLst>
              <a:ext uri="{FF2B5EF4-FFF2-40B4-BE49-F238E27FC236}">
                <a16:creationId xmlns:a16="http://schemas.microsoft.com/office/drawing/2014/main" id="{6D6DB510-3EBA-4EFE-8D63-3B1D889DD8E0}"/>
              </a:ext>
            </a:extLst>
          </p:cNvPr>
          <p:cNvSpPr>
            <a:spLocks noGrp="1"/>
          </p:cNvSpPr>
          <p:nvPr>
            <p:ph type="sldNum" sz="quarter" idx="12"/>
          </p:nvPr>
        </p:nvSpPr>
        <p:spPr/>
        <p:txBody>
          <a:bodyPr/>
          <a:lstStyle/>
          <a:p>
            <a:fld id="{33B1D3DF-6A35-4B1E-91A8-6E4B9C352B0D}" type="slidenum">
              <a:rPr lang="en-GB" smtClean="0"/>
              <a:t>5</a:t>
            </a:fld>
            <a:endParaRPr lang="en-GB"/>
          </a:p>
        </p:txBody>
      </p:sp>
    </p:spTree>
    <p:extLst>
      <p:ext uri="{BB962C8B-B14F-4D97-AF65-F5344CB8AC3E}">
        <p14:creationId xmlns:p14="http://schemas.microsoft.com/office/powerpoint/2010/main" val="3176257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FBFD-81C2-4A8B-8C9C-20402C549A23}"/>
              </a:ext>
            </a:extLst>
          </p:cNvPr>
          <p:cNvSpPr>
            <a:spLocks noGrp="1"/>
          </p:cNvSpPr>
          <p:nvPr>
            <p:ph type="title"/>
          </p:nvPr>
        </p:nvSpPr>
        <p:spPr/>
        <p:txBody>
          <a:bodyPr/>
          <a:lstStyle/>
          <a:p>
            <a:r>
              <a:rPr lang="de-DE" dirty="0"/>
              <a:t>Millennium Development Goals (MDGs)</a:t>
            </a:r>
            <a:endParaRPr lang="en-US" dirty="0"/>
          </a:p>
        </p:txBody>
      </p:sp>
      <p:sp>
        <p:nvSpPr>
          <p:cNvPr id="4" name="Slide Number Placeholder 3">
            <a:extLst>
              <a:ext uri="{FF2B5EF4-FFF2-40B4-BE49-F238E27FC236}">
                <a16:creationId xmlns:a16="http://schemas.microsoft.com/office/drawing/2014/main" id="{1B05EF4F-E92D-4EC8-B8E4-1843B1220766}"/>
              </a:ext>
            </a:extLst>
          </p:cNvPr>
          <p:cNvSpPr>
            <a:spLocks noGrp="1"/>
          </p:cNvSpPr>
          <p:nvPr>
            <p:ph type="sldNum" sz="quarter" idx="12"/>
          </p:nvPr>
        </p:nvSpPr>
        <p:spPr/>
        <p:txBody>
          <a:bodyPr/>
          <a:lstStyle/>
          <a:p>
            <a:fld id="{33B1D3DF-6A35-4B1E-91A8-6E4B9C352B0D}" type="slidenum">
              <a:rPr lang="en-GB" smtClean="0"/>
              <a:t>6</a:t>
            </a:fld>
            <a:endParaRPr lang="en-GB"/>
          </a:p>
        </p:txBody>
      </p:sp>
      <p:pic>
        <p:nvPicPr>
          <p:cNvPr id="1026" name="Picture 2" descr="Millennium Development Goals">
            <a:extLst>
              <a:ext uri="{FF2B5EF4-FFF2-40B4-BE49-F238E27FC236}">
                <a16:creationId xmlns:a16="http://schemas.microsoft.com/office/drawing/2014/main" id="{9089BF17-26A9-4FE6-B2FD-96EB00DD7D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039" b="17252"/>
          <a:stretch/>
        </p:blipFill>
        <p:spPr bwMode="auto">
          <a:xfrm>
            <a:off x="1333500" y="1397726"/>
            <a:ext cx="9525000" cy="40494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6CB528E-4181-405A-B74A-266FBC803CFD}"/>
              </a:ext>
            </a:extLst>
          </p:cNvPr>
          <p:cNvSpPr txBox="1"/>
          <p:nvPr/>
        </p:nvSpPr>
        <p:spPr>
          <a:xfrm>
            <a:off x="2637064" y="5524113"/>
            <a:ext cx="6917871" cy="261610"/>
          </a:xfrm>
          <a:prstGeom prst="rect">
            <a:avLst/>
          </a:prstGeom>
          <a:noFill/>
        </p:spPr>
        <p:txBody>
          <a:bodyPr wrap="square" rtlCol="0">
            <a:spAutoFit/>
          </a:bodyPr>
          <a:lstStyle/>
          <a:p>
            <a:r>
              <a:rPr lang="de-DE" sz="1100" dirty="0"/>
              <a:t>Source: </a:t>
            </a:r>
            <a:r>
              <a:rPr lang="en-US" sz="1100" dirty="0"/>
              <a:t>United Nations. (2000). </a:t>
            </a:r>
            <a:r>
              <a:rPr lang="en-US" sz="1100" i="1" dirty="0"/>
              <a:t>United Nations Millennium Declaration. Resolution 55/2</a:t>
            </a:r>
            <a:r>
              <a:rPr lang="en-US" sz="1100" dirty="0"/>
              <a:t>. New York: United Nations.</a:t>
            </a:r>
          </a:p>
        </p:txBody>
      </p:sp>
    </p:spTree>
    <p:extLst>
      <p:ext uri="{BB962C8B-B14F-4D97-AF65-F5344CB8AC3E}">
        <p14:creationId xmlns:p14="http://schemas.microsoft.com/office/powerpoint/2010/main" val="3178990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1DC27A-78D2-42E1-87A9-511C2E37C6B5}"/>
              </a:ext>
            </a:extLst>
          </p:cNvPr>
          <p:cNvSpPr>
            <a:spLocks noGrp="1"/>
          </p:cNvSpPr>
          <p:nvPr>
            <p:ph type="sldNum" sz="quarter" idx="12"/>
          </p:nvPr>
        </p:nvSpPr>
        <p:spPr/>
        <p:txBody>
          <a:bodyPr/>
          <a:lstStyle/>
          <a:p>
            <a:fld id="{33B1D3DF-6A35-4B1E-91A8-6E4B9C352B0D}" type="slidenum">
              <a:rPr lang="en-GB" smtClean="0"/>
              <a:t>7</a:t>
            </a:fld>
            <a:endParaRPr lang="en-GB"/>
          </a:p>
        </p:txBody>
      </p:sp>
      <p:pic>
        <p:nvPicPr>
          <p:cNvPr id="3" name="Picture 2" descr="https://ourworldindata.org/images/published/MDG-Evaluation-01.png">
            <a:extLst>
              <a:ext uri="{FF2B5EF4-FFF2-40B4-BE49-F238E27FC236}">
                <a16:creationId xmlns:a16="http://schemas.microsoft.com/office/drawing/2014/main" id="{FFF20DEE-7DF0-42F3-8C5C-1CEB02F5AA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8721" y="33090"/>
            <a:ext cx="7083264" cy="628976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EEFA094D-7E23-450D-B153-711F78810C76}"/>
              </a:ext>
            </a:extLst>
          </p:cNvPr>
          <p:cNvSpPr txBox="1">
            <a:spLocks/>
          </p:cNvSpPr>
          <p:nvPr/>
        </p:nvSpPr>
        <p:spPr>
          <a:xfrm>
            <a:off x="400594" y="748937"/>
            <a:ext cx="4306389" cy="274945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800" dirty="0">
                <a:latin typeface="Arial" panose="020B0604020202020204" pitchFamily="34" charset="0"/>
                <a:cs typeface="Arial" panose="020B0604020202020204" pitchFamily="34" charset="0"/>
              </a:rPr>
              <a:t>- Overall, the world achieved 3 and a half out of the 14 Targets:</a:t>
            </a:r>
          </a:p>
          <a:p>
            <a:pPr lvl="1"/>
            <a:r>
              <a:rPr lang="en-US" sz="2600" dirty="0">
                <a:latin typeface="Arial" panose="020B0604020202020204" pitchFamily="34" charset="0"/>
                <a:cs typeface="Arial" panose="020B0604020202020204" pitchFamily="34" charset="0"/>
              </a:rPr>
              <a:t>MDG Target 1.A  halving the share of the world population living in extreme poverty</a:t>
            </a:r>
          </a:p>
          <a:p>
            <a:pPr lvl="1"/>
            <a:r>
              <a:rPr lang="en-US" sz="2600" dirty="0">
                <a:latin typeface="Arial" panose="020B0604020202020204" pitchFamily="34" charset="0"/>
                <a:cs typeface="Arial" panose="020B0604020202020204" pitchFamily="34" charset="0"/>
              </a:rPr>
              <a:t>MDG 3 closing gender disparity in education</a:t>
            </a:r>
          </a:p>
          <a:p>
            <a:pPr lvl="1"/>
            <a:r>
              <a:rPr lang="en-US" sz="2600" dirty="0">
                <a:latin typeface="Arial" panose="020B0604020202020204" pitchFamily="34" charset="0"/>
                <a:cs typeface="Arial" panose="020B0604020202020204" pitchFamily="34" charset="0"/>
              </a:rPr>
              <a:t>MDG Target 6.C on malaria and tuberculosis</a:t>
            </a:r>
          </a:p>
          <a:p>
            <a:pPr lvl="1"/>
            <a:r>
              <a:rPr lang="en-US" sz="2600" dirty="0">
                <a:latin typeface="Arial" panose="020B0604020202020204" pitchFamily="34" charset="0"/>
                <a:cs typeface="Arial" panose="020B0604020202020204" pitchFamily="34" charset="0"/>
              </a:rPr>
              <a:t>MDG 7 - achieved half of this goal </a:t>
            </a:r>
          </a:p>
        </p:txBody>
      </p:sp>
    </p:spTree>
    <p:extLst>
      <p:ext uri="{BB962C8B-B14F-4D97-AF65-F5344CB8AC3E}">
        <p14:creationId xmlns:p14="http://schemas.microsoft.com/office/powerpoint/2010/main" val="1259976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37D09-85E5-4ADE-997E-5FC2C989E52F}"/>
              </a:ext>
            </a:extLst>
          </p:cNvPr>
          <p:cNvSpPr>
            <a:spLocks noGrp="1"/>
          </p:cNvSpPr>
          <p:nvPr>
            <p:ph type="title"/>
          </p:nvPr>
        </p:nvSpPr>
        <p:spPr/>
        <p:txBody>
          <a:bodyPr/>
          <a:lstStyle/>
          <a:p>
            <a:r>
              <a:rPr lang="de-DE" dirty="0"/>
              <a:t>Major </a:t>
            </a:r>
            <a:r>
              <a:rPr lang="de-DE" dirty="0" err="1"/>
              <a:t>achievement</a:t>
            </a:r>
            <a:r>
              <a:rPr lang="de-DE" dirty="0"/>
              <a:t>: </a:t>
            </a:r>
            <a:r>
              <a:rPr lang="de-DE" dirty="0" err="1"/>
              <a:t>Poverty</a:t>
            </a:r>
            <a:r>
              <a:rPr lang="de-DE" dirty="0"/>
              <a:t> </a:t>
            </a:r>
            <a:r>
              <a:rPr lang="de-DE" dirty="0" err="1"/>
              <a:t>reduction</a:t>
            </a:r>
            <a:endParaRPr lang="en-US" dirty="0"/>
          </a:p>
        </p:txBody>
      </p:sp>
      <p:sp>
        <p:nvSpPr>
          <p:cNvPr id="3" name="Content Placeholder 2">
            <a:extLst>
              <a:ext uri="{FF2B5EF4-FFF2-40B4-BE49-F238E27FC236}">
                <a16:creationId xmlns:a16="http://schemas.microsoft.com/office/drawing/2014/main" id="{7C209E3E-0D11-41BF-B4C3-22F5DBE848A1}"/>
              </a:ext>
            </a:extLst>
          </p:cNvPr>
          <p:cNvSpPr>
            <a:spLocks noGrp="1"/>
          </p:cNvSpPr>
          <p:nvPr>
            <p:ph idx="1"/>
          </p:nvPr>
        </p:nvSpPr>
        <p:spPr>
          <a:xfrm>
            <a:off x="1097280" y="1365394"/>
            <a:ext cx="4515394" cy="4458186"/>
          </a:xfrm>
        </p:spPr>
        <p:txBody>
          <a:bodyPr/>
          <a:lstStyle/>
          <a:p>
            <a:r>
              <a:rPr lang="en-US" dirty="0"/>
              <a:t>The number of people living on less than $1.25 per day has decreased from 1.9 billion in 1990 to 836 million in 2015. The decline was 14%, which even surpassed the target of 23.5%.</a:t>
            </a:r>
          </a:p>
          <a:p>
            <a:endParaRPr lang="en-US" dirty="0"/>
          </a:p>
          <a:p>
            <a:endParaRPr lang="en-US" dirty="0"/>
          </a:p>
        </p:txBody>
      </p:sp>
      <p:sp>
        <p:nvSpPr>
          <p:cNvPr id="4" name="Slide Number Placeholder 3">
            <a:extLst>
              <a:ext uri="{FF2B5EF4-FFF2-40B4-BE49-F238E27FC236}">
                <a16:creationId xmlns:a16="http://schemas.microsoft.com/office/drawing/2014/main" id="{E47F7F26-9D6B-4D3E-851F-B734596089B0}"/>
              </a:ext>
            </a:extLst>
          </p:cNvPr>
          <p:cNvSpPr>
            <a:spLocks noGrp="1"/>
          </p:cNvSpPr>
          <p:nvPr>
            <p:ph type="sldNum" sz="quarter" idx="12"/>
          </p:nvPr>
        </p:nvSpPr>
        <p:spPr/>
        <p:txBody>
          <a:bodyPr/>
          <a:lstStyle/>
          <a:p>
            <a:fld id="{33B1D3DF-6A35-4B1E-91A8-6E4B9C352B0D}" type="slidenum">
              <a:rPr lang="en-GB" smtClean="0"/>
              <a:t>8</a:t>
            </a:fld>
            <a:endParaRPr lang="en-GB"/>
          </a:p>
        </p:txBody>
      </p:sp>
      <p:pic>
        <p:nvPicPr>
          <p:cNvPr id="5" name="Picture 4">
            <a:extLst>
              <a:ext uri="{FF2B5EF4-FFF2-40B4-BE49-F238E27FC236}">
                <a16:creationId xmlns:a16="http://schemas.microsoft.com/office/drawing/2014/main" id="{BD2BF9C3-417B-4292-B0BA-09A220B59024}"/>
              </a:ext>
            </a:extLst>
          </p:cNvPr>
          <p:cNvPicPr>
            <a:picLocks noChangeAspect="1"/>
          </p:cNvPicPr>
          <p:nvPr/>
        </p:nvPicPr>
        <p:blipFill rotWithShape="1">
          <a:blip r:embed="rId2"/>
          <a:srcRect l="20238" t="21270" r="32977" b="6540"/>
          <a:stretch/>
        </p:blipFill>
        <p:spPr>
          <a:xfrm>
            <a:off x="6657702" y="1240972"/>
            <a:ext cx="5133703" cy="4950823"/>
          </a:xfrm>
          <a:prstGeom prst="rect">
            <a:avLst/>
          </a:prstGeom>
        </p:spPr>
      </p:pic>
      <p:sp>
        <p:nvSpPr>
          <p:cNvPr id="6" name="TextBox 5">
            <a:extLst>
              <a:ext uri="{FF2B5EF4-FFF2-40B4-BE49-F238E27FC236}">
                <a16:creationId xmlns:a16="http://schemas.microsoft.com/office/drawing/2014/main" id="{EAF26956-D283-47FE-8000-8534C4EE0A53}"/>
              </a:ext>
            </a:extLst>
          </p:cNvPr>
          <p:cNvSpPr txBox="1"/>
          <p:nvPr/>
        </p:nvSpPr>
        <p:spPr>
          <a:xfrm>
            <a:off x="8212182" y="6060990"/>
            <a:ext cx="2024742" cy="261610"/>
          </a:xfrm>
          <a:prstGeom prst="rect">
            <a:avLst/>
          </a:prstGeom>
          <a:noFill/>
        </p:spPr>
        <p:txBody>
          <a:bodyPr wrap="square" rtlCol="0">
            <a:spAutoFit/>
          </a:bodyPr>
          <a:lstStyle/>
          <a:p>
            <a:r>
              <a:rPr lang="de-DE" sz="1100" dirty="0"/>
              <a:t>Source: </a:t>
            </a:r>
            <a:r>
              <a:rPr lang="de-DE" sz="1100" dirty="0" err="1"/>
              <a:t>Galatsidas</a:t>
            </a:r>
            <a:r>
              <a:rPr lang="de-DE" sz="1100" dirty="0"/>
              <a:t> et al. (2015)</a:t>
            </a:r>
            <a:endParaRPr lang="en-US" sz="1100" dirty="0"/>
          </a:p>
        </p:txBody>
      </p:sp>
    </p:spTree>
    <p:extLst>
      <p:ext uri="{BB962C8B-B14F-4D97-AF65-F5344CB8AC3E}">
        <p14:creationId xmlns:p14="http://schemas.microsoft.com/office/powerpoint/2010/main" val="4041838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703-0013-43B6-A392-085F2041383C}"/>
              </a:ext>
            </a:extLst>
          </p:cNvPr>
          <p:cNvSpPr>
            <a:spLocks noGrp="1"/>
          </p:cNvSpPr>
          <p:nvPr>
            <p:ph type="title"/>
          </p:nvPr>
        </p:nvSpPr>
        <p:spPr/>
        <p:txBody>
          <a:bodyPr/>
          <a:lstStyle/>
          <a:p>
            <a:r>
              <a:rPr lang="de-DE" dirty="0" err="1"/>
              <a:t>From</a:t>
            </a:r>
            <a:r>
              <a:rPr lang="de-DE" dirty="0"/>
              <a:t> MDGs </a:t>
            </a:r>
            <a:r>
              <a:rPr lang="de-DE" dirty="0" err="1"/>
              <a:t>to</a:t>
            </a:r>
            <a:r>
              <a:rPr lang="de-DE" dirty="0"/>
              <a:t> SDGs </a:t>
            </a:r>
            <a:r>
              <a:rPr lang="de-DE" sz="2400" dirty="0"/>
              <a:t>(</a:t>
            </a:r>
            <a:r>
              <a:rPr lang="de-DE" sz="2400" dirty="0" err="1"/>
              <a:t>Battersby</a:t>
            </a:r>
            <a:r>
              <a:rPr lang="de-DE" sz="2400" dirty="0"/>
              <a:t>, 2017)</a:t>
            </a:r>
            <a:endParaRPr lang="en-US" dirty="0"/>
          </a:p>
        </p:txBody>
      </p:sp>
      <p:sp>
        <p:nvSpPr>
          <p:cNvPr id="3" name="Content Placeholder 2">
            <a:extLst>
              <a:ext uri="{FF2B5EF4-FFF2-40B4-BE49-F238E27FC236}">
                <a16:creationId xmlns:a16="http://schemas.microsoft.com/office/drawing/2014/main" id="{178E1C5E-CDA6-4C30-8106-4BA36BFA7A0B}"/>
              </a:ext>
            </a:extLst>
          </p:cNvPr>
          <p:cNvSpPr>
            <a:spLocks noGrp="1"/>
          </p:cNvSpPr>
          <p:nvPr>
            <p:ph idx="1"/>
          </p:nvPr>
        </p:nvSpPr>
        <p:spPr/>
        <p:txBody>
          <a:bodyPr>
            <a:normAutofit fontScale="92500"/>
          </a:bodyPr>
          <a:lstStyle/>
          <a:p>
            <a:pPr marL="0" indent="0">
              <a:buNone/>
            </a:pPr>
            <a:r>
              <a:rPr lang="en-US" dirty="0"/>
              <a:t>The Millennium Development Goals (MDGs) have significantly shaped both development and the conversation surrounding it but they drew a lot of criticism as well. For example: </a:t>
            </a:r>
          </a:p>
          <a:p>
            <a:pPr marL="0" indent="0">
              <a:buNone/>
            </a:pPr>
            <a:r>
              <a:rPr lang="de-DE" dirty="0"/>
              <a:t>	</a:t>
            </a:r>
            <a:r>
              <a:rPr lang="en-US" dirty="0"/>
              <a:t>- MDGs were developed in consultation with a few global experts, which is why they were not sufficiently universal in focus.</a:t>
            </a:r>
          </a:p>
          <a:p>
            <a:pPr marL="0" indent="0">
              <a:buNone/>
            </a:pPr>
            <a:r>
              <a:rPr lang="de-DE" dirty="0"/>
              <a:t>	- The </a:t>
            </a:r>
            <a:r>
              <a:rPr lang="de-DE" dirty="0" err="1"/>
              <a:t>goals</a:t>
            </a:r>
            <a:r>
              <a:rPr lang="de-DE" dirty="0"/>
              <a:t> </a:t>
            </a:r>
            <a:r>
              <a:rPr lang="de-DE" dirty="0" err="1"/>
              <a:t>were</a:t>
            </a:r>
            <a:r>
              <a:rPr lang="de-DE" dirty="0"/>
              <a:t> not </a:t>
            </a:r>
            <a:r>
              <a:rPr lang="de-DE" dirty="0" err="1"/>
              <a:t>comprehensive</a:t>
            </a:r>
            <a:r>
              <a:rPr lang="de-DE" dirty="0"/>
              <a:t> and </a:t>
            </a:r>
            <a:r>
              <a:rPr lang="de-DE" dirty="0" err="1"/>
              <a:t>missed</a:t>
            </a:r>
            <a:r>
              <a:rPr lang="de-DE" dirty="0"/>
              <a:t> out on </a:t>
            </a:r>
            <a:r>
              <a:rPr lang="de-DE" dirty="0" err="1"/>
              <a:t>some</a:t>
            </a:r>
            <a:r>
              <a:rPr lang="de-DE" dirty="0"/>
              <a:t> </a:t>
            </a:r>
            <a:r>
              <a:rPr lang="de-DE" dirty="0" err="1"/>
              <a:t>of</a:t>
            </a:r>
            <a:r>
              <a:rPr lang="de-DE" dirty="0"/>
              <a:t> </a:t>
            </a:r>
            <a:r>
              <a:rPr lang="de-DE" dirty="0" err="1"/>
              <a:t>the</a:t>
            </a:r>
            <a:r>
              <a:rPr lang="de-DE" dirty="0"/>
              <a:t> </a:t>
            </a:r>
            <a:r>
              <a:rPr lang="de-DE" dirty="0" err="1"/>
              <a:t>key</a:t>
            </a:r>
            <a:r>
              <a:rPr lang="de-DE" dirty="0"/>
              <a:t> </a:t>
            </a:r>
            <a:r>
              <a:rPr lang="de-DE" dirty="0" err="1"/>
              <a:t>developmental</a:t>
            </a:r>
            <a:r>
              <a:rPr lang="de-DE" dirty="0"/>
              <a:t> </a:t>
            </a:r>
            <a:r>
              <a:rPr lang="de-DE" dirty="0" err="1"/>
              <a:t>challenges</a:t>
            </a:r>
            <a:r>
              <a:rPr lang="de-DE" dirty="0"/>
              <a:t>. </a:t>
            </a:r>
            <a:endParaRPr lang="en-US" dirty="0"/>
          </a:p>
          <a:p>
            <a:pPr marL="0" indent="0">
              <a:buNone/>
            </a:pPr>
            <a:r>
              <a:rPr lang="en-US" dirty="0"/>
              <a:t>	- MDGs reinforced a donor-centric view of development.</a:t>
            </a:r>
          </a:p>
          <a:p>
            <a:pPr marL="0" indent="0">
              <a:buNone/>
            </a:pPr>
            <a:r>
              <a:rPr lang="de-DE" dirty="0"/>
              <a:t>T</a:t>
            </a:r>
            <a:r>
              <a:rPr lang="en-US" dirty="0"/>
              <a:t>he gaps and criticism on the MDGs thus gave way to the Sustainable Development Goals (SDGs). </a:t>
            </a:r>
          </a:p>
          <a:p>
            <a:endParaRPr lang="en-US" dirty="0"/>
          </a:p>
        </p:txBody>
      </p:sp>
      <p:sp>
        <p:nvSpPr>
          <p:cNvPr id="4" name="Slide Number Placeholder 3">
            <a:extLst>
              <a:ext uri="{FF2B5EF4-FFF2-40B4-BE49-F238E27FC236}">
                <a16:creationId xmlns:a16="http://schemas.microsoft.com/office/drawing/2014/main" id="{FBEAA2B2-657F-465A-A02F-424FC22BAAC1}"/>
              </a:ext>
            </a:extLst>
          </p:cNvPr>
          <p:cNvSpPr>
            <a:spLocks noGrp="1"/>
          </p:cNvSpPr>
          <p:nvPr>
            <p:ph type="sldNum" sz="quarter" idx="12"/>
          </p:nvPr>
        </p:nvSpPr>
        <p:spPr/>
        <p:txBody>
          <a:bodyPr/>
          <a:lstStyle/>
          <a:p>
            <a:fld id="{33B1D3DF-6A35-4B1E-91A8-6E4B9C352B0D}" type="slidenum">
              <a:rPr lang="en-GB" smtClean="0"/>
              <a:t>9</a:t>
            </a:fld>
            <a:endParaRPr lang="en-GB"/>
          </a:p>
        </p:txBody>
      </p:sp>
    </p:spTree>
    <p:extLst>
      <p:ext uri="{BB962C8B-B14F-4D97-AF65-F5344CB8AC3E}">
        <p14:creationId xmlns:p14="http://schemas.microsoft.com/office/powerpoint/2010/main" val="4120698259"/>
      </p:ext>
    </p:extLst>
  </p:cSld>
  <p:clrMapOvr>
    <a:masterClrMapping/>
  </p:clrMapOvr>
</p:sld>
</file>

<file path=ppt/theme/theme1.xml><?xml version="1.0" encoding="utf-8"?>
<a:theme xmlns:a="http://schemas.openxmlformats.org/drawingml/2006/main" name="Retrospect">
  <a:themeElements>
    <a:clrScheme name="Custom 7">
      <a:dk1>
        <a:srgbClr val="000000"/>
      </a:dk1>
      <a:lt1>
        <a:srgbClr val="FFFFFF"/>
      </a:lt1>
      <a:dk2>
        <a:srgbClr val="933C33"/>
      </a:dk2>
      <a:lt2>
        <a:srgbClr val="FFFFFF"/>
      </a:lt2>
      <a:accent1>
        <a:srgbClr val="933C33"/>
      </a:accent1>
      <a:accent2>
        <a:srgbClr val="A76662"/>
      </a:accent2>
      <a:accent3>
        <a:srgbClr val="DFC9C8"/>
      </a:accent3>
      <a:accent4>
        <a:srgbClr val="E1E2DF"/>
      </a:accent4>
      <a:accent5>
        <a:srgbClr val="949598"/>
      </a:accent5>
      <a:accent6>
        <a:srgbClr val="595555"/>
      </a:accent6>
      <a:hlink>
        <a:srgbClr val="933C33"/>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0</TotalTime>
  <Words>2466</Words>
  <Application>Microsoft Office PowerPoint</Application>
  <PresentationFormat>Widescreen</PresentationFormat>
  <Paragraphs>184</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Retrospect</vt:lpstr>
      <vt:lpstr>Climate Change &amp; Sustainable Development</vt:lpstr>
      <vt:lpstr>Course outline</vt:lpstr>
      <vt:lpstr>Agenda</vt:lpstr>
      <vt:lpstr>Topic 1</vt:lpstr>
      <vt:lpstr>Millennium Development Goals (MDGs)</vt:lpstr>
      <vt:lpstr>Millennium Development Goals (MDGs)</vt:lpstr>
      <vt:lpstr>PowerPoint Presentation</vt:lpstr>
      <vt:lpstr>Major achievement: Poverty reduction</vt:lpstr>
      <vt:lpstr>From MDGs to SDGs (Battersby, 2017)</vt:lpstr>
      <vt:lpstr>Sustainable Development Goals</vt:lpstr>
      <vt:lpstr>Sustainable Development Goals</vt:lpstr>
      <vt:lpstr>PowerPoint Presentation</vt:lpstr>
      <vt:lpstr>Legal status of SDGs </vt:lpstr>
      <vt:lpstr>SDG Targets</vt:lpstr>
      <vt:lpstr>PowerPoint Presentation</vt:lpstr>
      <vt:lpstr>SDG Indicators</vt:lpstr>
      <vt:lpstr>PowerPoint Presentation</vt:lpstr>
      <vt:lpstr>What is the added value of the SDGs if many of its individual objectives and targets are already covered by other international agreements and are not new?</vt:lpstr>
      <vt:lpstr>Value addition of SDGs</vt:lpstr>
      <vt:lpstr>How is SDGs agenda better than MGDs?</vt:lpstr>
      <vt:lpstr>Topic 2</vt:lpstr>
      <vt:lpstr>Measuring the performance</vt:lpstr>
      <vt:lpstr>Where are the highest and lowest performing countries?</vt:lpstr>
      <vt:lpstr>PowerPoint Presentation</vt:lpstr>
      <vt:lpstr>Class Activity: SDG Dashboard game</vt:lpstr>
      <vt:lpstr>PowerPoint Presentation</vt:lpstr>
      <vt:lpstr>SDG Dashboard Quiz</vt:lpstr>
      <vt:lpstr>Topic 3</vt:lpstr>
      <vt:lpstr>Pakistan‘s progress on SDGs</vt:lpstr>
      <vt:lpstr>PowerPoint Presentation</vt:lpstr>
      <vt:lpstr>PowerPoint Presentation</vt:lpstr>
      <vt:lpstr>Summary</vt:lpstr>
      <vt:lpstr>Summary</vt:lpstr>
      <vt:lpstr>Discussion Question:  1. Do you think Pakistan would be able to meet all or some of the SDGs by 2030?  2. Which actions do you think are needed to achieve some of the SDGs by 2030? </vt:lpstr>
      <vt:lpstr>Optional: Home task</vt:lpstr>
      <vt:lpstr>References</vt:lpstr>
      <vt:lpstr>Further Resources for teachers</vt:lpstr>
      <vt:lpstr>Notes for Teachers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Tomalka</dc:creator>
  <cp:lastModifiedBy>Samavia Batool</cp:lastModifiedBy>
  <cp:revision>535</cp:revision>
  <dcterms:created xsi:type="dcterms:W3CDTF">2023-10-13T08:33:43Z</dcterms:created>
  <dcterms:modified xsi:type="dcterms:W3CDTF">2024-05-27T13:30:30Z</dcterms:modified>
</cp:coreProperties>
</file>